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03" r:id="rId5"/>
    <p:sldMasterId id="2147483732" r:id="rId6"/>
  </p:sldMasterIdLst>
  <p:notesMasterIdLst>
    <p:notesMasterId r:id="rId55"/>
  </p:notesMasterIdLst>
  <p:sldIdLst>
    <p:sldId id="256" r:id="rId7"/>
    <p:sldId id="573" r:id="rId8"/>
    <p:sldId id="435" r:id="rId9"/>
    <p:sldId id="522" r:id="rId10"/>
    <p:sldId id="523" r:id="rId11"/>
    <p:sldId id="524" r:id="rId12"/>
    <p:sldId id="525" r:id="rId13"/>
    <p:sldId id="526" r:id="rId14"/>
    <p:sldId id="528" r:id="rId15"/>
    <p:sldId id="561" r:id="rId16"/>
    <p:sldId id="530" r:id="rId17"/>
    <p:sldId id="562" r:id="rId18"/>
    <p:sldId id="532" r:id="rId19"/>
    <p:sldId id="533" r:id="rId20"/>
    <p:sldId id="534" r:id="rId21"/>
    <p:sldId id="535" r:id="rId22"/>
    <p:sldId id="536" r:id="rId23"/>
    <p:sldId id="563" r:id="rId24"/>
    <p:sldId id="566" r:id="rId25"/>
    <p:sldId id="565" r:id="rId26"/>
    <p:sldId id="564" r:id="rId27"/>
    <p:sldId id="540" r:id="rId28"/>
    <p:sldId id="567" r:id="rId29"/>
    <p:sldId id="542" r:id="rId30"/>
    <p:sldId id="568" r:id="rId31"/>
    <p:sldId id="544" r:id="rId32"/>
    <p:sldId id="545" r:id="rId33"/>
    <p:sldId id="546" r:id="rId34"/>
    <p:sldId id="547" r:id="rId35"/>
    <p:sldId id="548" r:id="rId36"/>
    <p:sldId id="569" r:id="rId37"/>
    <p:sldId id="550" r:id="rId38"/>
    <p:sldId id="551" r:id="rId39"/>
    <p:sldId id="552" r:id="rId40"/>
    <p:sldId id="570" r:id="rId41"/>
    <p:sldId id="571" r:id="rId42"/>
    <p:sldId id="572" r:id="rId43"/>
    <p:sldId id="556" r:id="rId44"/>
    <p:sldId id="557" r:id="rId45"/>
    <p:sldId id="558" r:id="rId46"/>
    <p:sldId id="559" r:id="rId47"/>
    <p:sldId id="560" r:id="rId48"/>
    <p:sldId id="521" r:id="rId49"/>
    <p:sldId id="454" r:id="rId50"/>
    <p:sldId id="337" r:id="rId51"/>
    <p:sldId id="496" r:id="rId52"/>
    <p:sldId id="492" r:id="rId53"/>
    <p:sldId id="495" r:id="rId5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h Sterling" initials="JS" lastIdx="1" clrIdx="0">
    <p:extLst>
      <p:ext uri="{19B8F6BF-5375-455C-9EA6-DF929625EA0E}">
        <p15:presenceInfo xmlns:p15="http://schemas.microsoft.com/office/powerpoint/2012/main" userId="S-1-5-21-2127521184-1604012920-1887927527-74330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C23"/>
    <a:srgbClr val="19396C"/>
    <a:srgbClr val="F15A29"/>
    <a:srgbClr val="92D050"/>
    <a:srgbClr val="AC75D5"/>
    <a:srgbClr val="7F498F"/>
    <a:srgbClr val="D5B8EA"/>
    <a:srgbClr val="0075C9"/>
    <a:srgbClr val="000000"/>
    <a:srgbClr val="1D43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64" autoAdjust="0"/>
    <p:restoredTop sz="74269" autoAdjust="0"/>
  </p:normalViewPr>
  <p:slideViewPr>
    <p:cSldViewPr snapToGrid="0">
      <p:cViewPr varScale="1">
        <p:scale>
          <a:sx n="68" d="100"/>
          <a:sy n="68" d="100"/>
        </p:scale>
        <p:origin x="1314" y="72"/>
      </p:cViewPr>
      <p:guideLst/>
    </p:cSldViewPr>
  </p:slideViewPr>
  <p:notesTextViewPr>
    <p:cViewPr>
      <p:scale>
        <a:sx n="3" d="2"/>
        <a:sy n="3" d="2"/>
      </p:scale>
      <p:origin x="0" y="0"/>
    </p:cViewPr>
  </p:notesTextViewPr>
  <p:sorterViewPr>
    <p:cViewPr>
      <p:scale>
        <a:sx n="61" d="100"/>
        <a:sy n="61" d="100"/>
      </p:scale>
      <p:origin x="0" y="-574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EB326D8-4C38-4835-91AB-B79CDC0B07B3}" type="datetimeFigureOut">
              <a:rPr lang="en-US" smtClean="0"/>
              <a:t>5/28/2014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C52CFDC-D2D5-4B9F-BA75-89F771E01AEB}" type="slidenum">
              <a:rPr lang="en-US" smtClean="0"/>
              <a:t>‹#›</a:t>
            </a:fld>
            <a:endParaRPr lang="en-US"/>
          </a:p>
        </p:txBody>
      </p:sp>
    </p:spTree>
    <p:extLst>
      <p:ext uri="{BB962C8B-B14F-4D97-AF65-F5344CB8AC3E}">
        <p14:creationId xmlns:p14="http://schemas.microsoft.com/office/powerpoint/2010/main" val="3282107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1</a:t>
            </a:fld>
            <a:endParaRPr lang="en-US"/>
          </a:p>
        </p:txBody>
      </p:sp>
    </p:spTree>
    <p:extLst>
      <p:ext uri="{BB962C8B-B14F-4D97-AF65-F5344CB8AC3E}">
        <p14:creationId xmlns:p14="http://schemas.microsoft.com/office/powerpoint/2010/main" val="901010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AAAFB1-E796-4E64-A163-0E5FE26F3E73}" type="datetime1">
              <a:rPr lang="en-US" smtClean="0">
                <a:solidFill>
                  <a:prstClr val="black"/>
                </a:solidFill>
              </a:rPr>
              <a:pPr/>
              <a:t>5/28/2014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189274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AAAFB1-E796-4E64-A163-0E5FE26F3E73}" type="datetime1">
              <a:rPr lang="en-US" smtClean="0">
                <a:solidFill>
                  <a:prstClr val="black"/>
                </a:solidFill>
              </a:rPr>
              <a:pPr/>
              <a:t>5/28/2014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171628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AAAFB1-E796-4E64-A163-0E5FE26F3E73}" type="datetime1">
              <a:rPr lang="en-US" smtClean="0">
                <a:solidFill>
                  <a:prstClr val="black"/>
                </a:solidFill>
              </a:rPr>
              <a:pPr/>
              <a:t>5/28/2014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728330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17</a:t>
            </a:fld>
            <a:endParaRPr lang="en-US"/>
          </a:p>
        </p:txBody>
      </p:sp>
    </p:spTree>
    <p:extLst>
      <p:ext uri="{BB962C8B-B14F-4D97-AF65-F5344CB8AC3E}">
        <p14:creationId xmlns:p14="http://schemas.microsoft.com/office/powerpoint/2010/main" val="1160481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a:t>
            </a:r>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18</a:t>
            </a:fld>
            <a:endParaRPr lang="en-US"/>
          </a:p>
        </p:txBody>
      </p:sp>
    </p:spTree>
    <p:extLst>
      <p:ext uri="{BB962C8B-B14F-4D97-AF65-F5344CB8AC3E}">
        <p14:creationId xmlns:p14="http://schemas.microsoft.com/office/powerpoint/2010/main" val="3354655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19</a:t>
            </a:fld>
            <a:endParaRPr lang="en-US"/>
          </a:p>
        </p:txBody>
      </p:sp>
    </p:spTree>
    <p:extLst>
      <p:ext uri="{BB962C8B-B14F-4D97-AF65-F5344CB8AC3E}">
        <p14:creationId xmlns:p14="http://schemas.microsoft.com/office/powerpoint/2010/main" val="54401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20</a:t>
            </a:fld>
            <a:endParaRPr lang="en-US"/>
          </a:p>
        </p:txBody>
      </p:sp>
    </p:spTree>
    <p:extLst>
      <p:ext uri="{BB962C8B-B14F-4D97-AF65-F5344CB8AC3E}">
        <p14:creationId xmlns:p14="http://schemas.microsoft.com/office/powerpoint/2010/main" val="2277361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a:t>
            </a:r>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23</a:t>
            </a:fld>
            <a:endParaRPr lang="en-US"/>
          </a:p>
        </p:txBody>
      </p:sp>
    </p:spTree>
    <p:extLst>
      <p:ext uri="{BB962C8B-B14F-4D97-AF65-F5344CB8AC3E}">
        <p14:creationId xmlns:p14="http://schemas.microsoft.com/office/powerpoint/2010/main" val="2964782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26</a:t>
            </a:fld>
            <a:endParaRPr lang="en-US"/>
          </a:p>
        </p:txBody>
      </p:sp>
    </p:spTree>
    <p:extLst>
      <p:ext uri="{BB962C8B-B14F-4D97-AF65-F5344CB8AC3E}">
        <p14:creationId xmlns:p14="http://schemas.microsoft.com/office/powerpoint/2010/main" val="3311567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0D55CE-CBA4-45B5-87F2-2BB153B961B3}" type="datetime1">
              <a:rPr lang="en-US" smtClean="0">
                <a:solidFill>
                  <a:prstClr val="black"/>
                </a:solidFill>
              </a:rPr>
              <a:pPr/>
              <a:t>5/28/2014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602669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3</a:t>
            </a:fld>
            <a:endParaRPr lang="en-US"/>
          </a:p>
        </p:txBody>
      </p:sp>
    </p:spTree>
    <p:extLst>
      <p:ext uri="{BB962C8B-B14F-4D97-AF65-F5344CB8AC3E}">
        <p14:creationId xmlns:p14="http://schemas.microsoft.com/office/powerpoint/2010/main" val="1139178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a:t>
            </a:r>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31</a:t>
            </a:fld>
            <a:endParaRPr lang="en-US"/>
          </a:p>
        </p:txBody>
      </p:sp>
    </p:spTree>
    <p:extLst>
      <p:ext uri="{BB962C8B-B14F-4D97-AF65-F5344CB8AC3E}">
        <p14:creationId xmlns:p14="http://schemas.microsoft.com/office/powerpoint/2010/main" val="40591930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092628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b="1"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4215500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lvl="0"/>
            <a:endParaRPr lang="en-US" sz="1200" kern="1200" dirty="0" smtClean="0">
              <a:solidFill>
                <a:schemeClr val="tx1"/>
              </a:solidFill>
              <a:latin typeface="Segoe UI" pitchFamily="34" charset="0"/>
              <a:ea typeface="+mn-ea"/>
              <a:cs typeface="+mn-cs"/>
            </a:endParaRPr>
          </a:p>
        </p:txBody>
      </p:sp>
      <p:sp>
        <p:nvSpPr>
          <p:cNvPr id="8" name="Date Placeholder 7"/>
          <p:cNvSpPr>
            <a:spLocks noGrp="1"/>
          </p:cNvSpPr>
          <p:nvPr>
            <p:ph type="dt" idx="10"/>
          </p:nvPr>
        </p:nvSpPr>
        <p:spPr/>
        <p:txBody>
          <a:bodyPr/>
          <a:lstStyle/>
          <a:p>
            <a:fld id="{2EC64DE5-4A80-4049-BDC7-E36CCA811281}" type="datetime1">
              <a:rPr lang="en-US" smtClean="0">
                <a:solidFill>
                  <a:prstClr val="black"/>
                </a:solidFill>
              </a:rPr>
              <a:pPr/>
              <a:t>5/28/2014</a:t>
            </a:fld>
            <a:endParaRPr lang="en-US" dirty="0">
              <a:solidFill>
                <a:prstClr val="black"/>
              </a:solidFill>
            </a:endParaRPr>
          </a:p>
        </p:txBody>
      </p:sp>
      <p:sp>
        <p:nvSpPr>
          <p:cNvPr id="9" name="Footer Placeholder 8"/>
          <p:cNvSpPr>
            <a:spLocks noGrp="1"/>
          </p:cNvSpPr>
          <p:nvPr>
            <p:ph type="ftr" sz="quarter" idx="11"/>
          </p:nvPr>
        </p:nvSpPr>
        <p:spPr/>
        <p:txBody>
          <a:body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err="1" smtClean="0">
                <a:solidFill>
                  <a:prstClr val="black"/>
                </a:solidFill>
              </a:rPr>
              <a:t>TechReady</a:t>
            </a:r>
            <a:r>
              <a:rPr lang="en-US" dirty="0" smtClean="0">
                <a:solidFill>
                  <a:prstClr val="black"/>
                </a:solidFill>
              </a:rPr>
              <a:t> 14</a:t>
            </a:r>
          </a:p>
        </p:txBody>
      </p:sp>
    </p:spTree>
    <p:extLst>
      <p:ext uri="{BB962C8B-B14F-4D97-AF65-F5344CB8AC3E}">
        <p14:creationId xmlns:p14="http://schemas.microsoft.com/office/powerpoint/2010/main" val="2777055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0E22BB-1869-4D9D-B8D2-1612EB3883AA}" type="datetime1">
              <a:rPr lang="en-US" smtClean="0">
                <a:solidFill>
                  <a:prstClr val="black"/>
                </a:solidFill>
              </a:rPr>
              <a:pPr/>
              <a:t>5/28/2014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31049908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1AE8CF-25C5-47D8-B770-9703DC946C25}" type="datetime8">
              <a:rPr lang="en-US" smtClean="0">
                <a:solidFill>
                  <a:prstClr val="black"/>
                </a:solidFill>
              </a:rPr>
              <a:pPr/>
              <a:t>5/28/2014 1:07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2431484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0A28030-5D59-4E14-AFE9-B93D391AF3AF}" type="datetime1">
              <a:rPr lang="en-US" smtClean="0"/>
              <a:t>5/28/2014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3988182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47</a:t>
            </a:fld>
            <a:endParaRPr lang="en-US"/>
          </a:p>
        </p:txBody>
      </p:sp>
    </p:spTree>
    <p:extLst>
      <p:ext uri="{BB962C8B-B14F-4D97-AF65-F5344CB8AC3E}">
        <p14:creationId xmlns:p14="http://schemas.microsoft.com/office/powerpoint/2010/main" val="1264225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0E22BB-1869-4D9D-B8D2-1612EB3883AA}" type="datetime1">
              <a:rPr lang="en-US" smtClean="0">
                <a:solidFill>
                  <a:prstClr val="black"/>
                </a:solidFill>
              </a:rPr>
              <a:pPr/>
              <a:t>5/28/2014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492742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790034-7585-4B3E-AE9C-03A3AAB9A9D6}" type="datetime1">
              <a:rPr lang="en-US" smtClean="0">
                <a:solidFill>
                  <a:prstClr val="black"/>
                </a:solidFill>
              </a:rPr>
              <a:pPr/>
              <a:t>5/28/2014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009917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5</a:t>
            </a:fld>
            <a:endParaRPr lang="en-US"/>
          </a:p>
        </p:txBody>
      </p:sp>
    </p:spTree>
    <p:extLst>
      <p:ext uri="{BB962C8B-B14F-4D97-AF65-F5344CB8AC3E}">
        <p14:creationId xmlns:p14="http://schemas.microsoft.com/office/powerpoint/2010/main" val="1840231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7</a:t>
            </a:fld>
            <a:endParaRPr lang="en-US"/>
          </a:p>
        </p:txBody>
      </p:sp>
    </p:spTree>
    <p:extLst>
      <p:ext uri="{BB962C8B-B14F-4D97-AF65-F5344CB8AC3E}">
        <p14:creationId xmlns:p14="http://schemas.microsoft.com/office/powerpoint/2010/main" val="3579666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8</a:t>
            </a:fld>
            <a:endParaRPr lang="en-US"/>
          </a:p>
        </p:txBody>
      </p:sp>
    </p:spTree>
    <p:extLst>
      <p:ext uri="{BB962C8B-B14F-4D97-AF65-F5344CB8AC3E}">
        <p14:creationId xmlns:p14="http://schemas.microsoft.com/office/powerpoint/2010/main" val="1120256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956961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10</a:t>
            </a:fld>
            <a:endParaRPr lang="en-US"/>
          </a:p>
        </p:txBody>
      </p:sp>
    </p:spTree>
    <p:extLst>
      <p:ext uri="{BB962C8B-B14F-4D97-AF65-F5344CB8AC3E}">
        <p14:creationId xmlns:p14="http://schemas.microsoft.com/office/powerpoint/2010/main" val="2591173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11</a:t>
            </a:fld>
            <a:endParaRPr lang="en-US"/>
          </a:p>
        </p:txBody>
      </p:sp>
    </p:spTree>
    <p:extLst>
      <p:ext uri="{BB962C8B-B14F-4D97-AF65-F5344CB8AC3E}">
        <p14:creationId xmlns:p14="http://schemas.microsoft.com/office/powerpoint/2010/main" val="3539737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78444033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gradFill flip="none" rotWithShape="1">
            <a:gsLst>
              <a:gs pos="100000">
                <a:srgbClr val="000000">
                  <a:alpha val="48000"/>
                </a:srgbClr>
              </a:gs>
              <a:gs pos="0">
                <a:srgbClr val="000000">
                  <a:lumMod val="10000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295369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17"/>
            <a:ext cx="12192000" cy="6852165"/>
          </a:xfrm>
          <a:prstGeom prst="rect">
            <a:avLst/>
          </a:prstGeom>
        </p:spPr>
      </p:pic>
      <p:sp>
        <p:nvSpPr>
          <p:cNvPr id="3" name="Rectangle 2"/>
          <p:cNvSpPr/>
          <p:nvPr userDrawn="1"/>
        </p:nvSpPr>
        <p:spPr>
          <a:xfrm>
            <a:off x="0" y="0"/>
            <a:ext cx="12192000" cy="6858000"/>
          </a:xfrm>
          <a:prstGeom prst="rect">
            <a:avLst/>
          </a:prstGeom>
          <a:gradFill flip="none" rotWithShape="1">
            <a:gsLst>
              <a:gs pos="100000">
                <a:srgbClr val="000000">
                  <a:alpha val="48000"/>
                </a:srgbClr>
              </a:gs>
              <a:gs pos="0">
                <a:srgbClr val="000000">
                  <a:lumMod val="10000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253663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Logo on Background">
    <p:bg>
      <p:bgPr>
        <a:solidFill>
          <a:schemeClr val="tx2">
            <a:lumMod val="50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ext Box 3"/>
          <p:cNvSpPr txBox="1">
            <a:spLocks noChangeArrowheads="1"/>
          </p:cNvSpPr>
          <p:nvPr userDrawn="1"/>
        </p:nvSpPr>
        <p:spPr bwMode="blackWhite">
          <a:xfrm>
            <a:off x="450202" y="5503176"/>
            <a:ext cx="8639369" cy="711824"/>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a:t>
            </a:r>
            <a:r>
              <a:rPr lang="en-US" sz="686" dirty="0" smtClean="0">
                <a:gradFill>
                  <a:gsLst>
                    <a:gs pos="0">
                      <a:srgbClr val="FFFFFF"/>
                    </a:gs>
                    <a:gs pos="100000">
                      <a:srgbClr val="FFFFFF"/>
                    </a:gs>
                  </a:gsLst>
                  <a:lin ang="5400000" scaled="0"/>
                </a:gradFill>
                <a:cs typeface="Segoe UI" pitchFamily="34" charset="0"/>
              </a:rPr>
              <a:t>2014 </a:t>
            </a:r>
            <a:r>
              <a:rPr lang="en-US" sz="686"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13924" eaLnBrk="0" hangingPunct="0"/>
            <a:r>
              <a:rPr lang="en-US" sz="686"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667916" y="2968090"/>
            <a:ext cx="3223861" cy="690695"/>
          </a:xfrm>
          <a:prstGeom prst="rect">
            <a:avLst/>
          </a:prstGeom>
        </p:spPr>
      </p:pic>
    </p:spTree>
    <p:extLst>
      <p:ext uri="{BB962C8B-B14F-4D97-AF65-F5344CB8AC3E}">
        <p14:creationId xmlns:p14="http://schemas.microsoft.com/office/powerpoint/2010/main" val="302007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65665" y="2084173"/>
            <a:ext cx="9860673" cy="894996"/>
          </a:xfrm>
        </p:spPr>
        <p:txBody>
          <a:bodyPr/>
          <a:lstStyle>
            <a:lvl1pPr>
              <a:defRPr sz="4705"/>
            </a:lvl1pPr>
          </a:lstStyle>
          <a:p>
            <a:r>
              <a:rPr lang="en-US" dirty="0" smtClean="0"/>
              <a:t>Click to edit master title style</a:t>
            </a:r>
            <a:endParaRPr lang="en-US" dirty="0"/>
          </a:p>
        </p:txBody>
      </p:sp>
    </p:spTree>
    <p:extLst>
      <p:ext uri="{BB962C8B-B14F-4D97-AF65-F5344CB8AC3E}">
        <p14:creationId xmlns:p14="http://schemas.microsoft.com/office/powerpoint/2010/main" val="382640910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248" y="228600"/>
            <a:ext cx="11151917" cy="747897"/>
          </a:xfrm>
        </p:spPr>
        <p:txBody>
          <a:bodyPr/>
          <a:lstStyle>
            <a:lvl1pPr>
              <a:defRPr sz="5399"/>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248" y="1447799"/>
            <a:ext cx="11151917" cy="946413"/>
          </a:xfrm>
        </p:spPr>
        <p:txBody>
          <a:bodyPr/>
          <a:lstStyle>
            <a:lvl1pPr marL="3174"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4"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646" indent="-4031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655" indent="-34600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140" indent="-33648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12450169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69239" y="1187620"/>
            <a:ext cx="11653523" cy="537775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407035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239" y="1189177"/>
            <a:ext cx="11653523" cy="2052030"/>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08" indent="0">
              <a:buNone/>
              <a:defRPr sz="1960"/>
            </a:lvl3pPr>
            <a:lvl4pPr marL="448016" indent="0">
              <a:buNone/>
              <a:defRPr sz="1764"/>
            </a:lvl4pPr>
            <a:lvl5pPr marL="672024" indent="0">
              <a:buNone/>
              <a:defRPr sz="1764"/>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059558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4286350"/>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69239" y="5670380"/>
            <a:ext cx="11653523" cy="896552"/>
          </a:xfrm>
        </p:spPr>
        <p:txBody>
          <a:bodyPr lIns="182880" tIns="146304" rIns="182880" bIns="146304" anchor="b">
            <a:noAutofit/>
          </a:bodyPr>
          <a:lstStyle>
            <a:lvl1pPr>
              <a:defRPr sz="1961"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69239" y="2084173"/>
            <a:ext cx="11653522" cy="894996"/>
          </a:xfrm>
        </p:spPr>
        <p:txBody>
          <a:bodyPr/>
          <a:lstStyle>
            <a:lvl1pPr>
              <a:defRPr sz="5294"/>
            </a:lvl1pPr>
          </a:lstStyle>
          <a:p>
            <a:r>
              <a:rPr lang="en-US" dirty="0" smtClean="0"/>
              <a:t>Click to edit master title style</a:t>
            </a:r>
            <a:endParaRPr lang="en-US" dirty="0"/>
          </a:p>
        </p:txBody>
      </p:sp>
    </p:spTree>
    <p:extLst>
      <p:ext uri="{BB962C8B-B14F-4D97-AF65-F5344CB8AC3E}">
        <p14:creationId xmlns:p14="http://schemas.microsoft.com/office/powerpoint/2010/main" val="3591882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2415"/>
            <a:ext cx="11653522" cy="2089751"/>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558931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0708682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9322" y="6063380"/>
            <a:ext cx="1522404" cy="324553"/>
          </a:xfrm>
          <a:prstGeom prst="rect">
            <a:avLst/>
          </a:prstGeom>
        </p:spPr>
      </p:pic>
      <p:sp>
        <p:nvSpPr>
          <p:cNvPr id="3" name="Rectangle 2"/>
          <p:cNvSpPr/>
          <p:nvPr userDrawn="1"/>
        </p:nvSpPr>
        <p:spPr bwMode="gray">
          <a:xfrm>
            <a:off x="1060769" y="2575465"/>
            <a:ext cx="8058859" cy="667558"/>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39081"/>
            <a:ext cx="7912443" cy="66164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69239" y="3429001"/>
            <a:ext cx="8030161" cy="66164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87754" y="2887782"/>
            <a:ext cx="4347669" cy="723221"/>
          </a:xfrm>
          <a:prstGeom prst="rect">
            <a:avLst/>
          </a:prstGeom>
        </p:spPr>
      </p:pic>
    </p:spTree>
    <p:extLst>
      <p:ext uri="{BB962C8B-B14F-4D97-AF65-F5344CB8AC3E}">
        <p14:creationId xmlns:p14="http://schemas.microsoft.com/office/powerpoint/2010/main" val="23739096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24283" y="470068"/>
            <a:ext cx="4862744" cy="91211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43631" y="652746"/>
            <a:ext cx="4846261" cy="91211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6897527" y="3697962"/>
            <a:ext cx="4846261" cy="627580"/>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056856" y="3860155"/>
            <a:ext cx="4865906" cy="935768"/>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6897527" y="4697932"/>
            <a:ext cx="4846261" cy="160781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9121" y="588334"/>
            <a:ext cx="10083700" cy="6405091"/>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893909" y="3001156"/>
            <a:ext cx="8052751" cy="1344828"/>
          </a:xfrm>
          <a:noFill/>
        </p:spPr>
        <p:txBody>
          <a:bodyPr vert="horz" wrap="square" lIns="146304" tIns="91440" rIns="146304" bIns="91440" rtlCol="0" anchor="t" anchorCtr="0">
            <a:noAutofit/>
          </a:bodyPr>
          <a:lstStyle>
            <a:lvl1pPr>
              <a:defRPr lang="en-US" sz="4313" spc="-98"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893909" y="4364379"/>
            <a:ext cx="8052752" cy="1344839"/>
          </a:xfrm>
        </p:spPr>
        <p:txBody>
          <a:bodyPr tIns="109728" bIns="109728">
            <a:noAutofit/>
          </a:bodyPr>
          <a:lstStyle>
            <a:lvl1pPr marL="0" indent="0">
              <a:spcBef>
                <a:spcPts val="0"/>
              </a:spcBef>
              <a:buNone/>
              <a:defRPr lang="en-US" sz="3137" b="0" kern="1200" cap="none" spc="-98"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14367"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026337" y="470068"/>
            <a:ext cx="717451" cy="152949"/>
          </a:xfrm>
          <a:prstGeom prst="rect">
            <a:avLst/>
          </a:prstGeom>
        </p:spPr>
      </p:pic>
    </p:spTree>
    <p:extLst>
      <p:ext uri="{BB962C8B-B14F-4D97-AF65-F5344CB8AC3E}">
        <p14:creationId xmlns:p14="http://schemas.microsoft.com/office/powerpoint/2010/main" val="30539296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544212" y="5629606"/>
            <a:ext cx="4990853" cy="41341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291822" y="5795020"/>
            <a:ext cx="4900178"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052181" y="6160357"/>
            <a:ext cx="4973080"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9792185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544212" y="5629606"/>
            <a:ext cx="4990853" cy="41341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291822" y="5795020"/>
            <a:ext cx="4900178"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052181" y="6160357"/>
            <a:ext cx="4973080"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028407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80229" y="470068"/>
            <a:ext cx="3187151" cy="597822"/>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055" y="589799"/>
            <a:ext cx="3176348" cy="597822"/>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544212" y="5629606"/>
            <a:ext cx="4990853" cy="41341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291822" y="5795020"/>
            <a:ext cx="4900178"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052181" y="6160357"/>
            <a:ext cx="4973080"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093303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042989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116210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3684693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872967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gradFill>
                  <a:gsLst>
                    <a:gs pos="2920">
                      <a:schemeClr val="tx2"/>
                    </a:gs>
                    <a:gs pos="39000">
                      <a:schemeClr val="tx2"/>
                    </a:gs>
                  </a:gsLst>
                  <a:lin ang="5400000" scaled="0"/>
                </a:gradFill>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684992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06175" y="2235200"/>
            <a:ext cx="11034445" cy="2387600"/>
          </a:xfrm>
        </p:spPr>
        <p:txBody>
          <a:bodyPr anchor="b">
            <a:normAutofit/>
          </a:bodyPr>
          <a:lstStyle>
            <a:lvl1pPr algn="l">
              <a:defRPr sz="13800"/>
            </a:lvl1pPr>
          </a:lstStyle>
          <a:p>
            <a:r>
              <a:rPr lang="en-US" dirty="0" smtClean="0"/>
              <a:t>Video</a:t>
            </a:r>
            <a:endParaRPr lang="en-US" dirty="0"/>
          </a:p>
        </p:txBody>
      </p:sp>
    </p:spTree>
    <p:extLst>
      <p:ext uri="{BB962C8B-B14F-4D97-AF65-F5344CB8AC3E}">
        <p14:creationId xmlns:p14="http://schemas.microsoft.com/office/powerpoint/2010/main" val="167558371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3pPr>
              <a:defRPr sz="2353"/>
            </a:lvl3pPr>
            <a:lvl4pPr>
              <a:defRPr sz="1961"/>
            </a:lvl4pPr>
            <a:lvl5pPr>
              <a:defRPr sz="196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6712364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1pPr>
              <a:buClr>
                <a:schemeClr val="tx2"/>
              </a:buClr>
              <a:defRPr>
                <a:gradFill>
                  <a:gsLst>
                    <a:gs pos="13869">
                      <a:schemeClr val="tx2"/>
                    </a:gs>
                    <a:gs pos="42000">
                      <a:schemeClr val="tx2"/>
                    </a:gs>
                  </a:gsLst>
                  <a:lin ang="5400000" scaled="0"/>
                </a:gradFill>
              </a:defRPr>
            </a:lvl1pPr>
            <a:lvl3pPr>
              <a:defRPr sz="2353"/>
            </a:lvl3pPr>
            <a:lvl4pPr>
              <a:defRPr sz="1961"/>
            </a:lvl4pPr>
            <a:lvl5pPr>
              <a:defRPr sz="196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3102874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0437702"/>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5109">
                      <a:schemeClr val="tx2"/>
                    </a:gs>
                    <a:gs pos="25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100000">
                      <a:schemeClr val="tx2"/>
                    </a:gs>
                    <a:gs pos="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6253375"/>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491036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845054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927145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77021" y="1187621"/>
            <a:ext cx="11655840" cy="899665"/>
          </a:xfrm>
        </p:spPr>
        <p:txBody>
          <a:bodyPr/>
          <a:lstStyle>
            <a:lvl1pPr>
              <a:defRPr sz="7058" baseline="0"/>
            </a:lvl1pPr>
          </a:lstStyle>
          <a:p>
            <a:r>
              <a:rPr lang="en-US" smtClean="0"/>
              <a:t>Click to edit Master title style</a:t>
            </a:r>
            <a:endParaRPr lang="en-US" dirty="0"/>
          </a:p>
        </p:txBody>
      </p:sp>
    </p:spTree>
    <p:extLst>
      <p:ext uri="{BB962C8B-B14F-4D97-AF65-F5344CB8AC3E}">
        <p14:creationId xmlns:p14="http://schemas.microsoft.com/office/powerpoint/2010/main" val="244059967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smtClean="0"/>
              <a:t>Click to edit Master title style</a:t>
            </a:r>
            <a:endParaRPr lang="en-US" dirty="0"/>
          </a:p>
        </p:txBody>
      </p:sp>
    </p:spTree>
    <p:extLst>
      <p:ext uri="{BB962C8B-B14F-4D97-AF65-F5344CB8AC3E}">
        <p14:creationId xmlns:p14="http://schemas.microsoft.com/office/powerpoint/2010/main" val="252550494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smtClean="0"/>
              <a:t>Click to edit Master title style</a:t>
            </a:r>
            <a:endParaRPr lang="en-US" dirty="0"/>
          </a:p>
        </p:txBody>
      </p:sp>
    </p:spTree>
    <p:extLst>
      <p:ext uri="{BB962C8B-B14F-4D97-AF65-F5344CB8AC3E}">
        <p14:creationId xmlns:p14="http://schemas.microsoft.com/office/powerpoint/2010/main" val="31357647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bg>
      <p:bgPr>
        <a:solidFill>
          <a:srgbClr val="000000"/>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gradFill flip="none" rotWithShape="1">
            <a:gsLst>
              <a:gs pos="100000">
                <a:srgbClr val="000000"/>
              </a:gs>
              <a:gs pos="0">
                <a:srgbClr val="000000">
                  <a:lumMod val="100000"/>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06175" y="1534345"/>
            <a:ext cx="11034445" cy="1007888"/>
          </a:xfrm>
        </p:spPr>
        <p:txBody>
          <a:bodyPr anchor="b"/>
          <a:lstStyle>
            <a:lvl1pPr algn="l">
              <a:defRPr sz="6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2853732"/>
            <a:ext cx="11034445" cy="2404068"/>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42619702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1178349"/>
            <a:ext cx="9860672" cy="899665"/>
          </a:xfrm>
        </p:spPr>
        <p:txBody>
          <a:bodyPr/>
          <a:lstStyle>
            <a:lvl1pPr marL="228766" indent="-228766">
              <a:defRPr sz="5882"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5025984"/>
            <a:ext cx="5378549" cy="1050156"/>
          </a:xfrm>
        </p:spPr>
        <p:txBody>
          <a:bodyPr/>
          <a:lstStyle>
            <a:lvl1pPr marL="0" indent="0">
              <a:spcBef>
                <a:spcPts val="0"/>
              </a:spcBef>
              <a:buNone/>
              <a:defRPr sz="3137"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06138435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2084173"/>
            <a:ext cx="9860672" cy="899665"/>
          </a:xfrm>
        </p:spPr>
        <p:txBody>
          <a:bodyPr/>
          <a:lstStyle>
            <a:lvl1pPr marL="277008" indent="-277008">
              <a:tabLst>
                <a:tab pos="277008" algn="l"/>
              </a:tabLst>
              <a:defRPr sz="5882"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4773813"/>
            <a:ext cx="5378549" cy="1050156"/>
          </a:xfrm>
        </p:spPr>
        <p:txBody>
          <a:bodyPr/>
          <a:lstStyle>
            <a:lvl1pPr marL="0" indent="0">
              <a:spcBef>
                <a:spcPts val="0"/>
              </a:spcBef>
              <a:buNone/>
              <a:defRPr sz="3137"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1756521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7021" y="2383023"/>
            <a:ext cx="11653523" cy="914360"/>
          </a:xfrm>
        </p:spPr>
        <p:txBody>
          <a:bodyPr/>
          <a:lstStyle>
            <a:lvl1pPr marL="0" indent="0">
              <a:buNone/>
              <a:defRPr sz="5294">
                <a:gradFill>
                  <a:gsLst>
                    <a:gs pos="3333">
                      <a:schemeClr val="tx1"/>
                    </a:gs>
                    <a:gs pos="3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smtClean="0"/>
              <a:t>Click to edit Master text styles</a:t>
            </a:r>
          </a:p>
        </p:txBody>
      </p:sp>
      <p:sp>
        <p:nvSpPr>
          <p:cNvPr id="4" name="Title 1"/>
          <p:cNvSpPr>
            <a:spLocks noGrp="1"/>
          </p:cNvSpPr>
          <p:nvPr>
            <p:ph type="title"/>
          </p:nvPr>
        </p:nvSpPr>
        <p:spPr>
          <a:xfrm>
            <a:off x="277021" y="1187621"/>
            <a:ext cx="11655840" cy="899665"/>
          </a:xfrm>
        </p:spPr>
        <p:txBody>
          <a:bodyPr/>
          <a:lstStyle>
            <a:lvl1pPr>
              <a:defRPr sz="705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3342957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14979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927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4684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052176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Wingdings" panose="05000000000000000000" pitchFamily="2" charset="2"/>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Wingdings" panose="05000000000000000000" pitchFamily="2" charset="2"/>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Wingdings" panose="05000000000000000000" pitchFamily="2" charset="2"/>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Wingdings" panose="05000000000000000000" pitchFamily="2" charset="2"/>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Wingdings" panose="05000000000000000000" pitchFamily="2" charset="2"/>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27584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9322" y="6063380"/>
            <a:ext cx="1522404" cy="324553"/>
          </a:xfrm>
          <a:prstGeom prst="rect">
            <a:avLst/>
          </a:prstGeom>
        </p:spPr>
      </p:pic>
      <p:sp>
        <p:nvSpPr>
          <p:cNvPr id="3" name="Rectangle 2"/>
          <p:cNvSpPr/>
          <p:nvPr userDrawn="1"/>
        </p:nvSpPr>
        <p:spPr bwMode="gray">
          <a:xfrm>
            <a:off x="1060769" y="2575465"/>
            <a:ext cx="8058859" cy="667558"/>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39081"/>
            <a:ext cx="7912443" cy="66164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69239" y="3429001"/>
            <a:ext cx="8030161" cy="66164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87754" y="2887782"/>
            <a:ext cx="4347669" cy="723221"/>
          </a:xfrm>
          <a:prstGeom prst="rect">
            <a:avLst/>
          </a:prstGeom>
        </p:spPr>
      </p:pic>
    </p:spTree>
    <p:extLst>
      <p:ext uri="{BB962C8B-B14F-4D97-AF65-F5344CB8AC3E}">
        <p14:creationId xmlns:p14="http://schemas.microsoft.com/office/powerpoint/2010/main" val="33938495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24283" y="470068"/>
            <a:ext cx="4862744" cy="91211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43631" y="652746"/>
            <a:ext cx="4846261" cy="91211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6897527" y="3697962"/>
            <a:ext cx="4846261" cy="627580"/>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056856" y="3860155"/>
            <a:ext cx="4865906" cy="935768"/>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6897527" y="4697932"/>
            <a:ext cx="4846261" cy="160781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9121" y="588334"/>
            <a:ext cx="10083700" cy="6405091"/>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893909" y="3001156"/>
            <a:ext cx="8052751" cy="1344828"/>
          </a:xfrm>
          <a:noFill/>
        </p:spPr>
        <p:txBody>
          <a:bodyPr vert="horz" wrap="square" lIns="146304" tIns="91440" rIns="146304" bIns="91440" rtlCol="0" anchor="t" anchorCtr="0">
            <a:noAutofit/>
          </a:bodyPr>
          <a:lstStyle>
            <a:lvl1pPr>
              <a:defRPr lang="en-US" sz="4313" spc="-98"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893909" y="4364379"/>
            <a:ext cx="8052752" cy="1344839"/>
          </a:xfrm>
        </p:spPr>
        <p:txBody>
          <a:bodyPr tIns="109728" bIns="109728">
            <a:noAutofit/>
          </a:bodyPr>
          <a:lstStyle>
            <a:lvl1pPr marL="0" indent="0">
              <a:spcBef>
                <a:spcPts val="0"/>
              </a:spcBef>
              <a:buNone/>
              <a:defRPr lang="en-US" sz="3137" b="0" kern="1200" cap="none" spc="-98"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14367"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026337" y="470068"/>
            <a:ext cx="717451" cy="152949"/>
          </a:xfrm>
          <a:prstGeom prst="rect">
            <a:avLst/>
          </a:prstGeom>
        </p:spPr>
      </p:pic>
    </p:spTree>
    <p:extLst>
      <p:ext uri="{BB962C8B-B14F-4D97-AF65-F5344CB8AC3E}">
        <p14:creationId xmlns:p14="http://schemas.microsoft.com/office/powerpoint/2010/main" val="2079240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6175" y="2243915"/>
            <a:ext cx="11034445" cy="2387600"/>
          </a:xfrm>
        </p:spPr>
        <p:txBody>
          <a:bodyPr anchor="ctr">
            <a:noAutofit/>
          </a:bodyPr>
          <a:lstStyle>
            <a:lvl1pPr algn="l">
              <a:lnSpc>
                <a:spcPct val="100000"/>
              </a:lnSpc>
              <a:defRPr sz="16600">
                <a:solidFill>
                  <a:schemeClr val="bg1"/>
                </a:solidFill>
              </a:defRPr>
            </a:lvl1pPr>
          </a:lstStyle>
          <a:p>
            <a:r>
              <a:rPr lang="en-US" dirty="0" smtClean="0"/>
              <a:t>subject</a:t>
            </a:r>
            <a:endParaRPr lang="en-US" dirty="0"/>
          </a:p>
        </p:txBody>
      </p:sp>
    </p:spTree>
    <p:extLst>
      <p:ext uri="{BB962C8B-B14F-4D97-AF65-F5344CB8AC3E}">
        <p14:creationId xmlns:p14="http://schemas.microsoft.com/office/powerpoint/2010/main" val="3098280514"/>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544212" y="5629606"/>
            <a:ext cx="4990853" cy="41341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291822" y="5795020"/>
            <a:ext cx="4900178"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052181" y="6160357"/>
            <a:ext cx="4973080"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4800005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544212" y="5629606"/>
            <a:ext cx="4990853" cy="41341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291822" y="5795020"/>
            <a:ext cx="4900178"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052181" y="6160357"/>
            <a:ext cx="4973080"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5015191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80229" y="470068"/>
            <a:ext cx="3187151" cy="597822"/>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055" y="589799"/>
            <a:ext cx="3176348" cy="597822"/>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544212" y="5629606"/>
            <a:ext cx="4990853" cy="41341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291822" y="5795020"/>
            <a:ext cx="4900178"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052181" y="6160357"/>
            <a:ext cx="4973080" cy="40975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0757993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05295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595342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09188588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09049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gradFill>
                  <a:gsLst>
                    <a:gs pos="2920">
                      <a:schemeClr val="tx2"/>
                    </a:gs>
                    <a:gs pos="39000">
                      <a:schemeClr val="tx2"/>
                    </a:gs>
                  </a:gsLst>
                  <a:lin ang="5400000" scaled="0"/>
                </a:gradFill>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618920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3pPr>
              <a:defRPr sz="2353"/>
            </a:lvl3pPr>
            <a:lvl4pPr>
              <a:defRPr sz="1961"/>
            </a:lvl4pPr>
            <a:lvl5pPr>
              <a:defRPr sz="196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2706384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1pPr>
              <a:buClr>
                <a:schemeClr val="tx2"/>
              </a:buClr>
              <a:defRPr>
                <a:gradFill>
                  <a:gsLst>
                    <a:gs pos="13869">
                      <a:schemeClr val="tx2"/>
                    </a:gs>
                    <a:gs pos="42000">
                      <a:schemeClr val="tx2"/>
                    </a:gs>
                  </a:gsLst>
                  <a:lin ang="5400000" scaled="0"/>
                </a:gradFill>
              </a:defRPr>
            </a:lvl1pPr>
            <a:lvl3pPr>
              <a:defRPr sz="2353"/>
            </a:lvl3pPr>
            <a:lvl4pPr>
              <a:defRPr sz="1961"/>
            </a:lvl4pPr>
            <a:lvl5pPr>
              <a:defRPr sz="196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6972860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pPr/>
              <a:t>‹#›</a:t>
            </a:fld>
            <a:endParaRPr lang="en-US"/>
          </a:p>
        </p:txBody>
      </p:sp>
    </p:spTree>
    <p:extLst>
      <p:ext uri="{BB962C8B-B14F-4D97-AF65-F5344CB8AC3E}">
        <p14:creationId xmlns:p14="http://schemas.microsoft.com/office/powerpoint/2010/main" val="3845182308"/>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546810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5109">
                      <a:schemeClr val="tx2"/>
                    </a:gs>
                    <a:gs pos="25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544214"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100000">
                      <a:schemeClr val="tx2"/>
                    </a:gs>
                    <a:gs pos="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921300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544214"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450547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544214"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094405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4460311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77021" y="1187621"/>
            <a:ext cx="11655840" cy="899665"/>
          </a:xfrm>
        </p:spPr>
        <p:txBody>
          <a:bodyPr/>
          <a:lstStyle>
            <a:lvl1pPr>
              <a:defRPr sz="7058"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10737147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0658471"/>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4842082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1178349"/>
            <a:ext cx="9860672" cy="899665"/>
          </a:xfrm>
        </p:spPr>
        <p:txBody>
          <a:bodyPr/>
          <a:lstStyle>
            <a:lvl1pPr marL="228766" indent="-228766">
              <a:defRPr sz="5882"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5025984"/>
            <a:ext cx="5378549" cy="1050156"/>
          </a:xfrm>
        </p:spPr>
        <p:txBody>
          <a:bodyPr/>
          <a:lstStyle>
            <a:lvl1pPr marL="0" indent="0">
              <a:spcBef>
                <a:spcPts val="0"/>
              </a:spcBef>
              <a:buNone/>
              <a:defRPr sz="3137"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65529229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2084173"/>
            <a:ext cx="9860672" cy="899665"/>
          </a:xfrm>
        </p:spPr>
        <p:txBody>
          <a:bodyPr/>
          <a:lstStyle>
            <a:lvl1pPr marL="277008" indent="-277008">
              <a:tabLst>
                <a:tab pos="277008" algn="l"/>
              </a:tabLst>
              <a:defRPr sz="5882"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4773813"/>
            <a:ext cx="5378549" cy="1050156"/>
          </a:xfrm>
        </p:spPr>
        <p:txBody>
          <a:bodyPr/>
          <a:lstStyle>
            <a:lvl1pPr marL="0" indent="0">
              <a:spcBef>
                <a:spcPts val="0"/>
              </a:spcBef>
              <a:buNone/>
              <a:defRPr sz="3137"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9738395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pPr/>
              <a:t>‹#›</a:t>
            </a:fld>
            <a:endParaRPr lang="en-US"/>
          </a:p>
        </p:txBody>
      </p:sp>
    </p:spTree>
    <p:extLst>
      <p:ext uri="{BB962C8B-B14F-4D97-AF65-F5344CB8AC3E}">
        <p14:creationId xmlns:p14="http://schemas.microsoft.com/office/powerpoint/2010/main" val="3261245354"/>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7021" y="2383023"/>
            <a:ext cx="11653523" cy="914360"/>
          </a:xfrm>
        </p:spPr>
        <p:txBody>
          <a:bodyPr/>
          <a:lstStyle>
            <a:lvl1pPr marL="0" indent="0">
              <a:buNone/>
              <a:defRPr sz="5294">
                <a:gradFill>
                  <a:gsLst>
                    <a:gs pos="3333">
                      <a:schemeClr val="tx1"/>
                    </a:gs>
                    <a:gs pos="3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dirty="0" smtClean="0"/>
              <a:t>Click to edit Master text styles</a:t>
            </a:r>
          </a:p>
        </p:txBody>
      </p:sp>
      <p:sp>
        <p:nvSpPr>
          <p:cNvPr id="4" name="Title 1"/>
          <p:cNvSpPr>
            <a:spLocks noGrp="1"/>
          </p:cNvSpPr>
          <p:nvPr>
            <p:ph type="title"/>
          </p:nvPr>
        </p:nvSpPr>
        <p:spPr>
          <a:xfrm>
            <a:off x="277021" y="1187621"/>
            <a:ext cx="11655840" cy="899665"/>
          </a:xfrm>
        </p:spPr>
        <p:txBody>
          <a:bodyPr/>
          <a:lstStyle>
            <a:lvl1pPr>
              <a:defRPr sz="7058" baseline="0">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29813909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48760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96232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00228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760326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Wingdings" panose="05000000000000000000" pitchFamily="2" charset="2"/>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Wingdings" panose="05000000000000000000" pitchFamily="2" charset="2"/>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Wingdings" panose="05000000000000000000" pitchFamily="2" charset="2"/>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Wingdings" panose="05000000000000000000" pitchFamily="2" charset="2"/>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Wingdings" panose="05000000000000000000" pitchFamily="2" charset="2"/>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01441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pPr/>
              <a:t>‹#›</a:t>
            </a:fld>
            <a:endParaRPr lang="en-US"/>
          </a:p>
        </p:txBody>
      </p:sp>
    </p:spTree>
    <p:extLst>
      <p:ext uri="{BB962C8B-B14F-4D97-AF65-F5344CB8AC3E}">
        <p14:creationId xmlns:p14="http://schemas.microsoft.com/office/powerpoint/2010/main" val="353420401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706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theme" Target="../theme/theme2.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26" Type="http://schemas.openxmlformats.org/officeDocument/2006/relationships/slideLayout" Target="../slideLayouts/slideLayout73.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slideLayout" Target="../slideLayouts/slideLayout72.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29" Type="http://schemas.openxmlformats.org/officeDocument/2006/relationships/theme" Target="../theme/theme3.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slideLayout" Target="../slideLayouts/slideLayout71.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slideLayout" Target="../slideLayouts/slideLayout70.xml"/><Relationship Id="rId28" Type="http://schemas.openxmlformats.org/officeDocument/2006/relationships/slideLayout" Target="../slideLayouts/slideLayout75.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slideLayout" Target="../slideLayouts/slideLayout69.xml"/><Relationship Id="rId27" Type="http://schemas.openxmlformats.org/officeDocument/2006/relationships/slideLayout" Target="../slideLayouts/slideLayout74.xml"/><Relationship Id="rId30"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D4380"/>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1" cstate="print">
            <a:extLst>
              <a:ext uri="{28A0092B-C50C-407E-A947-70E740481C1C}">
                <a14:useLocalDpi xmlns:a14="http://schemas.microsoft.com/office/drawing/2010/main" val="0"/>
              </a:ext>
            </a:extLst>
          </a:blip>
          <a:srcRect r="3957" b="4063"/>
          <a:stretch/>
        </p:blipFill>
        <p:spPr>
          <a:xfrm>
            <a:off x="10947" y="973"/>
            <a:ext cx="12170106" cy="6857027"/>
          </a:xfrm>
          <a:prstGeom prst="rect">
            <a:avLst/>
          </a:prstGeom>
        </p:spPr>
      </p:pic>
      <p:sp>
        <p:nvSpPr>
          <p:cNvPr id="2" name="Title Placeholder 1"/>
          <p:cNvSpPr>
            <a:spLocks noGrp="1"/>
          </p:cNvSpPr>
          <p:nvPr>
            <p:ph type="title"/>
          </p:nvPr>
        </p:nvSpPr>
        <p:spPr>
          <a:xfrm>
            <a:off x="560798" y="342355"/>
            <a:ext cx="11079822" cy="957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482812"/>
            <a:ext cx="11079822" cy="441973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sz="2000">
                <a:solidFill>
                  <a:srgbClr val="289FD7"/>
                </a:solidFill>
                <a:latin typeface="+mj-lt"/>
              </a:defRPr>
            </a:lvl1pPr>
          </a:lstStyle>
          <a:p>
            <a:fld id="{0D099E2A-118A-4377-8F98-2DF40BCBA9FE}" type="slidenum">
              <a:rPr lang="en-US" smtClean="0"/>
              <a:pPr/>
              <a:t>‹#›</a:t>
            </a:fld>
            <a:endParaRPr lang="en-US"/>
          </a:p>
        </p:txBody>
      </p:sp>
    </p:spTree>
    <p:extLst>
      <p:ext uri="{BB962C8B-B14F-4D97-AF65-F5344CB8AC3E}">
        <p14:creationId xmlns:p14="http://schemas.microsoft.com/office/powerpoint/2010/main" val="3677691810"/>
      </p:ext>
    </p:extLst>
  </p:cSld>
  <p:clrMap bg1="lt1" tx1="dk1" bg2="lt2" tx2="dk2" accent1="accent1" accent2="accent2" accent3="accent3" accent4="accent4" accent5="accent5" accent6="accent6" hlink="hlink" folHlink="folHlink"/>
  <p:sldLayoutIdLst>
    <p:sldLayoutId id="2147483661" r:id="rId1"/>
    <p:sldLayoutId id="2147483687" r:id="rId2"/>
    <p:sldLayoutId id="2147483690" r:id="rId3"/>
    <p:sldLayoutId id="2147483686" r:id="rId4"/>
    <p:sldLayoutId id="2147483685" r:id="rId5"/>
    <p:sldLayoutId id="2147483662" r:id="rId6"/>
    <p:sldLayoutId id="2147483668" r:id="rId7"/>
    <p:sldLayoutId id="2147483666" r:id="rId8"/>
    <p:sldLayoutId id="2147483692" r:id="rId9"/>
    <p:sldLayoutId id="2147483667" r:id="rId10"/>
    <p:sldLayoutId id="2147483688" r:id="rId11"/>
    <p:sldLayoutId id="2147483669" r:id="rId12"/>
    <p:sldLayoutId id="2147483693" r:id="rId13"/>
    <p:sldLayoutId id="2147483694" r:id="rId14"/>
    <p:sldLayoutId id="2147483695" r:id="rId15"/>
    <p:sldLayoutId id="2147483697" r:id="rId16"/>
    <p:sldLayoutId id="2147483699" r:id="rId17"/>
    <p:sldLayoutId id="2147483700" r:id="rId18"/>
    <p:sldLayoutId id="2147483701" r:id="rId19"/>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415802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 id="2147483728" r:id="rId25"/>
    <p:sldLayoutId id="2147483729" r:id="rId26"/>
    <p:sldLayoutId id="2147483730" r:id="rId27"/>
    <p:sldLayoutId id="2147483731" r:id="rId28"/>
  </p:sldLayoutIdLst>
  <p:transition>
    <p:fade/>
  </p:transition>
  <p:timing>
    <p:tnLst>
      <p:par>
        <p:cTn id="1" dur="indefinite" restart="never" nodeType="tmRoot"/>
      </p:par>
    </p:tnLst>
  </p:timing>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325051" y="1906413"/>
            <a:ext cx="4214127" cy="401304"/>
          </a:xfrm>
          <a:prstGeom prst="rect">
            <a:avLst/>
          </a:prstGeom>
        </p:spPr>
      </p:pic>
    </p:spTree>
    <p:extLst>
      <p:ext uri="{BB962C8B-B14F-4D97-AF65-F5344CB8AC3E}">
        <p14:creationId xmlns:p14="http://schemas.microsoft.com/office/powerpoint/2010/main" val="362450204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Lst>
  <p:transition>
    <p:fade/>
  </p:transition>
  <p:timing>
    <p:tnLst>
      <p:par>
        <p:cTn id="1" dur="indefinite" restart="never" nodeType="tmRoot"/>
      </p:par>
    </p:tnLst>
  </p:timing>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2.png"/><Relationship Id="rId18" Type="http://schemas.openxmlformats.org/officeDocument/2006/relationships/image" Target="../media/image45.png"/><Relationship Id="rId3" Type="http://schemas.openxmlformats.org/officeDocument/2006/relationships/image" Target="../media/image33.png"/><Relationship Id="rId21" Type="http://schemas.openxmlformats.org/officeDocument/2006/relationships/image" Target="../media/image48.png"/><Relationship Id="rId7" Type="http://schemas.openxmlformats.org/officeDocument/2006/relationships/image" Target="../media/image37.png"/><Relationship Id="rId12" Type="http://schemas.openxmlformats.org/officeDocument/2006/relationships/image" Target="../media/image29.png"/><Relationship Id="rId17" Type="http://schemas.openxmlformats.org/officeDocument/2006/relationships/image" Target="../media/image44.png"/><Relationship Id="rId2" Type="http://schemas.openxmlformats.org/officeDocument/2006/relationships/notesSlide" Target="../notesSlides/notesSlide9.xml"/><Relationship Id="rId16" Type="http://schemas.microsoft.com/office/2007/relationships/hdphoto" Target="../media/hdphoto3.wdp"/><Relationship Id="rId20" Type="http://schemas.openxmlformats.org/officeDocument/2006/relationships/image" Target="../media/image47.png"/><Relationship Id="rId1" Type="http://schemas.openxmlformats.org/officeDocument/2006/relationships/slideLayout" Target="../slideLayouts/slideLayout16.xml"/><Relationship Id="rId6" Type="http://schemas.openxmlformats.org/officeDocument/2006/relationships/image" Target="../media/image36.png"/><Relationship Id="rId11" Type="http://schemas.openxmlformats.org/officeDocument/2006/relationships/image" Target="../media/image41.png"/><Relationship Id="rId24" Type="http://schemas.openxmlformats.org/officeDocument/2006/relationships/image" Target="../media/image51.png"/><Relationship Id="rId5" Type="http://schemas.openxmlformats.org/officeDocument/2006/relationships/image" Target="../media/image35.png"/><Relationship Id="rId15" Type="http://schemas.openxmlformats.org/officeDocument/2006/relationships/image" Target="../media/image30.png"/><Relationship Id="rId23" Type="http://schemas.openxmlformats.org/officeDocument/2006/relationships/image" Target="../media/image50.png"/><Relationship Id="rId10" Type="http://schemas.openxmlformats.org/officeDocument/2006/relationships/image" Target="../media/image40.png"/><Relationship Id="rId19" Type="http://schemas.openxmlformats.org/officeDocument/2006/relationships/image" Target="../media/image46.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3.png"/><Relationship Id="rId22"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59.png"/><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59.pn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 Id="rId6" Type="http://schemas.openxmlformats.org/officeDocument/2006/relationships/image" Target="../media/image64.emf"/><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hyperlink" Target="http://mingfeiy.com/windows-azure-media-services-pricing-explanation/" TargetMode="External"/><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msopentech.com/blog/2014/01/23/ms-open-technologies-enhances-open-source-php-sdk-windows-azure/" TargetMode="External"/><Relationship Id="rId3" Type="http://schemas.openxmlformats.org/officeDocument/2006/relationships/hyperlink" Target="http://msdn.microsoft.com/en-us/library/windowsazure/hh973617.aspx" TargetMode="External"/><Relationship Id="rId7" Type="http://schemas.openxmlformats.org/officeDocument/2006/relationships/hyperlink" Target="https://github.com/windowsazure/azure-sdk-for-php" TargetMode="External"/><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hyperlink" Target="https://github.com/sazure/azure-sdk-for-media-services-extensions" TargetMode="External"/><Relationship Id="rId5" Type="http://schemas.openxmlformats.org/officeDocument/2006/relationships/hyperlink" Target="https://github.com/Azure/azure-sdk-for-media-services" TargetMode="External"/><Relationship Id="rId4" Type="http://schemas.openxmlformats.org/officeDocument/2006/relationships/hyperlink" Target="https://nuget.org/packages/windowsazure.mediaservices"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ingfeiy.com" TargetMode="External"/><Relationship Id="rId2" Type="http://schemas.openxmlformats.org/officeDocument/2006/relationships/hyperlink" Target="http://channel9.msdn.com/Events/Build/2014/3-610" TargetMode="Externa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www.windowsazure.com/en-us/develop/java/java-home" TargetMode="External"/><Relationship Id="rId7"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hyperlink" Target="https://github.com/fritzy/node-azure-media" TargetMode="External"/><Relationship Id="rId5" Type="http://schemas.openxmlformats.org/officeDocument/2006/relationships/hyperlink" Target="http://www.gtrifonov.com/2013/08/24/how-to-use-windows-azure-powershell-for-media-services/" TargetMode="External"/><Relationship Id="rId4" Type="http://schemas.openxmlformats.org/officeDocument/2006/relationships/hyperlink" Target="https://github.com/windowsazure/azure-sdk-for-java/"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4.jpeg"/><Relationship Id="rId3" Type="http://schemas.openxmlformats.org/officeDocument/2006/relationships/image" Target="../media/image58.PNG"/><Relationship Id="rId7" Type="http://schemas.openxmlformats.org/officeDocument/2006/relationships/image" Target="../media/image69.png"/><Relationship Id="rId12" Type="http://schemas.openxmlformats.org/officeDocument/2006/relationships/image" Target="../media/image73.png"/><Relationship Id="rId2" Type="http://schemas.openxmlformats.org/officeDocument/2006/relationships/image" Target="../media/image66.emf"/><Relationship Id="rId1" Type="http://schemas.openxmlformats.org/officeDocument/2006/relationships/slideLayout" Target="../slideLayouts/slideLayout17.xml"/><Relationship Id="rId6" Type="http://schemas.openxmlformats.org/officeDocument/2006/relationships/image" Target="../media/image68.png"/><Relationship Id="rId11" Type="http://schemas.openxmlformats.org/officeDocument/2006/relationships/image" Target="../media/image72.WMF"/><Relationship Id="rId5" Type="http://schemas.openxmlformats.org/officeDocument/2006/relationships/image" Target="../media/image64.emf"/><Relationship Id="rId10" Type="http://schemas.openxmlformats.org/officeDocument/2006/relationships/slide" Target="slide16.xml"/><Relationship Id="rId4" Type="http://schemas.openxmlformats.org/officeDocument/2006/relationships/image" Target="../media/image67.WMF"/><Relationship Id="rId9" Type="http://schemas.openxmlformats.org/officeDocument/2006/relationships/image" Target="../media/image71.png"/><Relationship Id="rId14" Type="http://schemas.openxmlformats.org/officeDocument/2006/relationships/image" Target="../media/image75.png"/></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mingfeiy.com/demo-how-to-create-hls-and-smooth-streaming-assets-using-dynamic-packaging/" TargetMode="External"/><Relationship Id="rId2" Type="http://schemas.openxmlformats.org/officeDocument/2006/relationships/hyperlink" Target="http://mingfeiy.com/announcing-windows-azure-media-services-extension-sdk-version-2-0/" TargetMode="External"/><Relationship Id="rId1" Type="http://schemas.openxmlformats.org/officeDocument/2006/relationships/slideLayout" Target="../slideLayouts/slideLayout19.xml"/><Relationship Id="rId4" Type="http://schemas.openxmlformats.org/officeDocument/2006/relationships/hyperlink" Target="http://blog-ndrouin.azurewebsites.net/?p=1721"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82.jpeg"/><Relationship Id="rId13" Type="http://schemas.openxmlformats.org/officeDocument/2006/relationships/image" Target="../media/image86.jpeg"/><Relationship Id="rId3" Type="http://schemas.openxmlformats.org/officeDocument/2006/relationships/image" Target="../media/image77.jpeg"/><Relationship Id="rId7" Type="http://schemas.openxmlformats.org/officeDocument/2006/relationships/image" Target="../media/image81.png"/><Relationship Id="rId12" Type="http://schemas.openxmlformats.org/officeDocument/2006/relationships/image" Target="../media/image85.jpe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80.png"/><Relationship Id="rId11" Type="http://schemas.openxmlformats.org/officeDocument/2006/relationships/image" Target="../media/image84.jpeg"/><Relationship Id="rId5" Type="http://schemas.openxmlformats.org/officeDocument/2006/relationships/image" Target="../media/image79.jpeg"/><Relationship Id="rId10" Type="http://schemas.microsoft.com/office/2007/relationships/hdphoto" Target="../media/hdphoto5.wdp"/><Relationship Id="rId4" Type="http://schemas.openxmlformats.org/officeDocument/2006/relationships/image" Target="../media/image78.WMF"/><Relationship Id="rId9" Type="http://schemas.openxmlformats.org/officeDocument/2006/relationships/image" Target="../media/image83.png"/><Relationship Id="rId14" Type="http://schemas.openxmlformats.org/officeDocument/2006/relationships/image" Target="../media/image87.gif"/></Relationships>
</file>

<file path=ppt/slides/_rels/slide2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58.PNG"/><Relationship Id="rId1" Type="http://schemas.openxmlformats.org/officeDocument/2006/relationships/slideLayout" Target="../slideLayouts/slideLayout17.xml"/><Relationship Id="rId6" Type="http://schemas.openxmlformats.org/officeDocument/2006/relationships/image" Target="../media/image91.WMF"/><Relationship Id="rId5" Type="http://schemas.openxmlformats.org/officeDocument/2006/relationships/image" Target="../media/image90.WMF"/><Relationship Id="rId4" Type="http://schemas.openxmlformats.org/officeDocument/2006/relationships/image" Target="../media/image89.W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93.png"/><Relationship Id="rId7" Type="http://schemas.openxmlformats.org/officeDocument/2006/relationships/image" Target="../media/image94.jpeg"/><Relationship Id="rId2" Type="http://schemas.openxmlformats.org/officeDocument/2006/relationships/image" Target="../media/image92.png"/><Relationship Id="rId1" Type="http://schemas.openxmlformats.org/officeDocument/2006/relationships/slideLayout" Target="../slideLayouts/slideLayout6.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95.png"/><Relationship Id="rId7" Type="http://schemas.openxmlformats.org/officeDocument/2006/relationships/image" Target="../media/image71.png"/><Relationship Id="rId2" Type="http://schemas.openxmlformats.org/officeDocument/2006/relationships/image" Target="../media/image92.png"/><Relationship Id="rId1" Type="http://schemas.openxmlformats.org/officeDocument/2006/relationships/slideLayout" Target="../slideLayouts/slideLayout6.xml"/><Relationship Id="rId6" Type="http://schemas.openxmlformats.org/officeDocument/2006/relationships/image" Target="../media/image70.png"/><Relationship Id="rId11" Type="http://schemas.openxmlformats.org/officeDocument/2006/relationships/image" Target="../media/image97.png"/><Relationship Id="rId5" Type="http://schemas.openxmlformats.org/officeDocument/2006/relationships/image" Target="../media/image69.png"/><Relationship Id="rId10" Type="http://schemas.openxmlformats.org/officeDocument/2006/relationships/image" Target="../media/image96.png"/><Relationship Id="rId4" Type="http://schemas.openxmlformats.org/officeDocument/2006/relationships/image" Target="../media/image93.png"/><Relationship Id="rId9" Type="http://schemas.openxmlformats.org/officeDocument/2006/relationships/image" Target="../media/image75.png"/></Relationships>
</file>

<file path=ppt/slides/_rels/slide33.xml.rels><?xml version="1.0" encoding="UTF-8" standalone="yes"?>
<Relationships xmlns="http://schemas.openxmlformats.org/package/2006/relationships"><Relationship Id="rId3" Type="http://schemas.openxmlformats.org/officeDocument/2006/relationships/hyperlink" Target="http://msdn.microsoft.com/library/azure/dn189154.aspx" TargetMode="External"/><Relationship Id="rId2" Type="http://schemas.openxmlformats.org/officeDocument/2006/relationships/hyperlink" Target="http://msdn.microsoft.com/library/azure/dn282272.aspx" TargetMode="External"/><Relationship Id="rId1" Type="http://schemas.openxmlformats.org/officeDocument/2006/relationships/slideLayout" Target="../slideLayouts/slideLayout19.xml"/><Relationship Id="rId6" Type="http://schemas.openxmlformats.org/officeDocument/2006/relationships/hyperlink" Target="mailto:yanmf@Microsoft.com" TargetMode="External"/><Relationship Id="rId5" Type="http://schemas.openxmlformats.org/officeDocument/2006/relationships/hyperlink" Target="http://channel9.msdn.com/Events/SharePoint-Conference/2014/SPC2014" TargetMode="External"/><Relationship Id="rId4" Type="http://schemas.openxmlformats.org/officeDocument/2006/relationships/hyperlink" Target="http://www.windowsazure.com/en-us/documentation/articles/media-services-protect-asset/"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7.gif"/><Relationship Id="rId3" Type="http://schemas.openxmlformats.org/officeDocument/2006/relationships/image" Target="../media/image78.WMF"/><Relationship Id="rId7" Type="http://schemas.openxmlformats.org/officeDocument/2006/relationships/image" Target="../media/image82.jpeg"/><Relationship Id="rId12" Type="http://schemas.openxmlformats.org/officeDocument/2006/relationships/image" Target="../media/image86.jpeg"/><Relationship Id="rId2" Type="http://schemas.openxmlformats.org/officeDocument/2006/relationships/image" Target="../media/image77.jpeg"/><Relationship Id="rId1" Type="http://schemas.openxmlformats.org/officeDocument/2006/relationships/slideLayout" Target="../slideLayouts/slideLayout17.xml"/><Relationship Id="rId6" Type="http://schemas.openxmlformats.org/officeDocument/2006/relationships/image" Target="../media/image81.png"/><Relationship Id="rId11" Type="http://schemas.openxmlformats.org/officeDocument/2006/relationships/image" Target="../media/image85.jpeg"/><Relationship Id="rId5" Type="http://schemas.openxmlformats.org/officeDocument/2006/relationships/image" Target="../media/image80.png"/><Relationship Id="rId10" Type="http://schemas.openxmlformats.org/officeDocument/2006/relationships/image" Target="../media/image84.jpeg"/><Relationship Id="rId4" Type="http://schemas.openxmlformats.org/officeDocument/2006/relationships/image" Target="../media/image79.jpeg"/><Relationship Id="rId9" Type="http://schemas.microsoft.com/office/2007/relationships/hdphoto" Target="../media/hdphoto5.wdp"/></Relationships>
</file>

<file path=ppt/slides/_rels/slide35.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jpeg"/><Relationship Id="rId2" Type="http://schemas.openxmlformats.org/officeDocument/2006/relationships/notesSlide" Target="../notesSlides/notesSlide21.xml"/><Relationship Id="rId1" Type="http://schemas.openxmlformats.org/officeDocument/2006/relationships/slideLayout" Target="../slideLayouts/slideLayout24.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36.xml.rels><?xml version="1.0" encoding="UTF-8" standalone="yes"?>
<Relationships xmlns="http://schemas.openxmlformats.org/package/2006/relationships"><Relationship Id="rId8" Type="http://schemas.openxmlformats.org/officeDocument/2006/relationships/image" Target="../media/image109.gif"/><Relationship Id="rId13" Type="http://schemas.openxmlformats.org/officeDocument/2006/relationships/image" Target="../media/image114.png"/><Relationship Id="rId3" Type="http://schemas.openxmlformats.org/officeDocument/2006/relationships/image" Target="../media/image104.png"/><Relationship Id="rId7" Type="http://schemas.openxmlformats.org/officeDocument/2006/relationships/image" Target="../media/image108.png"/><Relationship Id="rId12" Type="http://schemas.openxmlformats.org/officeDocument/2006/relationships/image" Target="../media/image113.png"/><Relationship Id="rId2" Type="http://schemas.openxmlformats.org/officeDocument/2006/relationships/notesSlide" Target="../notesSlides/notesSlide22.xml"/><Relationship Id="rId1" Type="http://schemas.openxmlformats.org/officeDocument/2006/relationships/slideLayout" Target="../slideLayouts/slideLayout71.xml"/><Relationship Id="rId6" Type="http://schemas.openxmlformats.org/officeDocument/2006/relationships/image" Target="../media/image107.png"/><Relationship Id="rId11" Type="http://schemas.openxmlformats.org/officeDocument/2006/relationships/image" Target="../media/image112.png"/><Relationship Id="rId5" Type="http://schemas.openxmlformats.org/officeDocument/2006/relationships/image" Target="../media/image106.png"/><Relationship Id="rId15" Type="http://schemas.openxmlformats.org/officeDocument/2006/relationships/image" Target="../media/image116.PNG"/><Relationship Id="rId10" Type="http://schemas.openxmlformats.org/officeDocument/2006/relationships/image" Target="../media/image111.gif"/><Relationship Id="rId4" Type="http://schemas.openxmlformats.org/officeDocument/2006/relationships/image" Target="../media/image105.png"/><Relationship Id="rId9" Type="http://schemas.openxmlformats.org/officeDocument/2006/relationships/image" Target="../media/image110.png"/><Relationship Id="rId14" Type="http://schemas.openxmlformats.org/officeDocument/2006/relationships/image" Target="../media/image1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hyperlink" Target="http://aka.ms/wamslive" TargetMode="External"/><Relationship Id="rId1" Type="http://schemas.openxmlformats.org/officeDocument/2006/relationships/slideLayout" Target="../slideLayouts/slideLayout14.xml"/><Relationship Id="rId4" Type="http://schemas.microsoft.com/office/2007/relationships/hdphoto" Target="../media/hdphoto6.wdp"/></Relationships>
</file>

<file path=ppt/slides/_rels/slide39.xml.rels><?xml version="1.0" encoding="UTF-8" standalone="yes"?>
<Relationships xmlns="http://schemas.openxmlformats.org/package/2006/relationships"><Relationship Id="rId3" Type="http://schemas.openxmlformats.org/officeDocument/2006/relationships/image" Target="../media/image118.WMF"/><Relationship Id="rId2" Type="http://schemas.openxmlformats.org/officeDocument/2006/relationships/image" Target="../media/image58.PNG"/><Relationship Id="rId1" Type="http://schemas.openxmlformats.org/officeDocument/2006/relationships/slideLayout" Target="../slideLayouts/slideLayout13.xml"/><Relationship Id="rId4" Type="http://schemas.openxmlformats.org/officeDocument/2006/relationships/image" Target="../media/image119.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58.PNG"/><Relationship Id="rId7" Type="http://schemas.microsoft.com/office/2007/relationships/hdphoto" Target="../media/hdphoto7.wdp"/><Relationship Id="rId2" Type="http://schemas.openxmlformats.org/officeDocument/2006/relationships/image" Target="../media/image120.png"/><Relationship Id="rId1" Type="http://schemas.openxmlformats.org/officeDocument/2006/relationships/slideLayout" Target="../slideLayouts/slideLayout18.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3" Type="http://schemas.openxmlformats.org/officeDocument/2006/relationships/hyperlink" Target="http://www.windowsazure.com/media" TargetMode="External"/><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hyperlink" Target="https://twitter.com/mingfeiy" TargetMode="External"/><Relationship Id="rId4" Type="http://schemas.openxmlformats.org/officeDocument/2006/relationships/hyperlink" Target="http://social.msdn.microsoft.com/Forums/en-US/MediaServices"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8.xml"/><Relationship Id="rId1" Type="http://schemas.openxmlformats.org/officeDocument/2006/relationships/slideLayout" Target="../slideLayouts/slideLayout11.xml"/><Relationship Id="rId4" Type="http://schemas.openxmlformats.org/officeDocument/2006/relationships/image" Target="../media/image12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19.png"/><Relationship Id="rId11" Type="http://schemas.openxmlformats.org/officeDocument/2006/relationships/image" Target="../media/image22.jpeg"/><Relationship Id="rId5" Type="http://schemas.openxmlformats.org/officeDocument/2006/relationships/image" Target="../media/image18.jpeg"/><Relationship Id="rId10" Type="http://schemas.openxmlformats.org/officeDocument/2006/relationships/image" Target="../media/image21.jpeg"/><Relationship Id="rId4" Type="http://schemas.openxmlformats.org/officeDocument/2006/relationships/image" Target="../media/image17.png"/><Relationship Id="rId9"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26.png"/><Relationship Id="rId12" Type="http://schemas.openxmlformats.org/officeDocument/2006/relationships/image" Target="../media/image29.png"/><Relationship Id="rId17" Type="http://schemas.openxmlformats.org/officeDocument/2006/relationships/image" Target="../media/image32.png"/><Relationship Id="rId2" Type="http://schemas.openxmlformats.org/officeDocument/2006/relationships/notesSlide" Target="../notesSlides/notesSlide7.xml"/><Relationship Id="rId16" Type="http://schemas.microsoft.com/office/2007/relationships/hdphoto" Target="../media/hdphoto4.wdp"/><Relationship Id="rId1" Type="http://schemas.openxmlformats.org/officeDocument/2006/relationships/slideLayout" Target="../slideLayouts/slideLayout15.xml"/><Relationship Id="rId6" Type="http://schemas.openxmlformats.org/officeDocument/2006/relationships/image" Target="../media/image25.png"/><Relationship Id="rId11" Type="http://schemas.microsoft.com/office/2007/relationships/hdphoto" Target="../media/hdphoto2.wdp"/><Relationship Id="rId5" Type="http://schemas.openxmlformats.org/officeDocument/2006/relationships/image" Target="../media/image24.png"/><Relationship Id="rId15" Type="http://schemas.openxmlformats.org/officeDocument/2006/relationships/image" Target="../media/image31.png"/><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27.png"/><Relationship Id="rId1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4924"/>
          <a:stretch/>
        </p:blipFill>
        <p:spPr>
          <a:xfrm>
            <a:off x="-18662" y="0"/>
            <a:ext cx="12210661" cy="6858000"/>
          </a:xfrm>
          <a:prstGeom prst="rect">
            <a:avLst/>
          </a:prstGeom>
        </p:spPr>
      </p:pic>
      <p:sp>
        <p:nvSpPr>
          <p:cNvPr id="2" name="Title 1"/>
          <p:cNvSpPr>
            <a:spLocks noGrp="1"/>
          </p:cNvSpPr>
          <p:nvPr>
            <p:ph type="ctrTitle"/>
          </p:nvPr>
        </p:nvSpPr>
        <p:spPr>
          <a:xfrm>
            <a:off x="606175" y="1921853"/>
            <a:ext cx="12192000" cy="2387600"/>
          </a:xfrm>
        </p:spPr>
        <p:txBody>
          <a:bodyPr>
            <a:noAutofit/>
          </a:bodyPr>
          <a:lstStyle/>
          <a:p>
            <a:r>
              <a:rPr lang="en-US" dirty="0"/>
              <a:t>Build end-to-end video experiences with </a:t>
            </a:r>
            <a:r>
              <a:rPr lang="en-US" dirty="0" smtClean="0"/>
              <a:t>Azure </a:t>
            </a:r>
            <a:r>
              <a:rPr lang="en-US" dirty="0"/>
              <a:t>Media Services</a:t>
            </a:r>
            <a:endParaRPr lang="en-US" dirty="0">
              <a:solidFill>
                <a:schemeClr val="bg1"/>
              </a:solidFill>
            </a:endParaRPr>
          </a:p>
        </p:txBody>
      </p:sp>
      <p:sp>
        <p:nvSpPr>
          <p:cNvPr id="3" name="Subtitle 2"/>
          <p:cNvSpPr>
            <a:spLocks noGrp="1"/>
          </p:cNvSpPr>
          <p:nvPr>
            <p:ph type="subTitle" idx="1"/>
          </p:nvPr>
        </p:nvSpPr>
        <p:spPr>
          <a:xfrm>
            <a:off x="606175" y="4740418"/>
            <a:ext cx="11034445" cy="1655762"/>
          </a:xfrm>
        </p:spPr>
        <p:txBody>
          <a:bodyPr>
            <a:normAutofit/>
          </a:bodyPr>
          <a:lstStyle/>
          <a:p>
            <a:pPr algn="l"/>
            <a:r>
              <a:rPr lang="en-US" sz="4400" smtClean="0">
                <a:solidFill>
                  <a:srgbClr val="00B0F0"/>
                </a:solidFill>
                <a:latin typeface="+mj-lt"/>
              </a:rPr>
              <a:t>Presenter Name</a:t>
            </a:r>
          </a:p>
          <a:p>
            <a:r>
              <a:rPr lang="en-US" sz="2800" smtClean="0">
                <a:solidFill>
                  <a:schemeClr val="bg1"/>
                </a:solidFill>
                <a:latin typeface="+mj-lt"/>
              </a:rPr>
              <a:t>Position or role</a:t>
            </a:r>
          </a:p>
          <a:p>
            <a:pPr algn="l"/>
            <a:endParaRPr lang="en-US" sz="3200" dirty="0" smtClean="0">
              <a:solidFill>
                <a:srgbClr val="92D050"/>
              </a:solidFill>
            </a:endParaRPr>
          </a:p>
        </p:txBody>
      </p:sp>
      <p:sp>
        <p:nvSpPr>
          <p:cNvPr id="6" name="TextBox 5"/>
          <p:cNvSpPr txBox="1"/>
          <p:nvPr/>
        </p:nvSpPr>
        <p:spPr>
          <a:xfrm>
            <a:off x="9662578" y="6026925"/>
            <a:ext cx="1978042" cy="400110"/>
          </a:xfrm>
          <a:prstGeom prst="rect">
            <a:avLst/>
          </a:prstGeom>
          <a:noFill/>
        </p:spPr>
        <p:txBody>
          <a:bodyPr wrap="none" rtlCol="0">
            <a:spAutoFit/>
          </a:bodyPr>
          <a:lstStyle/>
          <a:p>
            <a:r>
              <a:rPr lang="en-US" sz="2000" dirty="0" smtClean="0">
                <a:solidFill>
                  <a:schemeClr val="bg1"/>
                </a:solidFill>
              </a:rPr>
              <a:t>Microsoft Azure</a:t>
            </a:r>
            <a:endParaRPr lang="en-US" sz="2000" dirty="0">
              <a:solidFill>
                <a:schemeClr val="bg1"/>
              </a:solidFill>
            </a:endParaRPr>
          </a:p>
        </p:txBody>
      </p:sp>
    </p:spTree>
    <p:extLst>
      <p:ext uri="{BB962C8B-B14F-4D97-AF65-F5344CB8AC3E}">
        <p14:creationId xmlns:p14="http://schemas.microsoft.com/office/powerpoint/2010/main" val="83622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800" dirty="0" smtClean="0"/>
              <a:t>What is Microsoft Azure Media Services?</a:t>
            </a:r>
            <a:endParaRPr lang="en-US" sz="8800" dirty="0"/>
          </a:p>
        </p:txBody>
      </p:sp>
    </p:spTree>
    <p:extLst>
      <p:ext uri="{BB962C8B-B14F-4D97-AF65-F5344CB8AC3E}">
        <p14:creationId xmlns:p14="http://schemas.microsoft.com/office/powerpoint/2010/main" val="15420979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23746" y="230341"/>
            <a:ext cx="11142949" cy="553697"/>
          </a:xfrm>
        </p:spPr>
        <p:txBody>
          <a:bodyPr>
            <a:normAutofit fontScale="90000"/>
          </a:bodyPr>
          <a:lstStyle/>
          <a:p>
            <a:r>
              <a:rPr lang="en-US" sz="3999" dirty="0">
                <a:solidFill>
                  <a:schemeClr val="bg1">
                    <a:lumMod val="85000"/>
                    <a:lumOff val="15000"/>
                  </a:schemeClr>
                </a:solidFill>
              </a:rPr>
              <a:t>Media Services Architecture</a:t>
            </a:r>
            <a:endParaRPr lang="en-US" sz="2399" dirty="0">
              <a:solidFill>
                <a:schemeClr val="bg1">
                  <a:lumMod val="85000"/>
                  <a:lumOff val="15000"/>
                </a:schemeClr>
              </a:solidFill>
            </a:endParaRPr>
          </a:p>
        </p:txBody>
      </p:sp>
      <p:sp>
        <p:nvSpPr>
          <p:cNvPr id="177" name="Rectangle 176"/>
          <p:cNvSpPr/>
          <p:nvPr/>
        </p:nvSpPr>
        <p:spPr>
          <a:xfrm>
            <a:off x="535876" y="1875991"/>
            <a:ext cx="9050134" cy="381471"/>
          </a:xfrm>
          <a:prstGeom prst="rect">
            <a:avLst/>
          </a:prstGeom>
          <a:solidFill>
            <a:srgbClr val="FFFFFF">
              <a:lumMod val="50000"/>
            </a:srgbClr>
          </a:solidFill>
          <a:ln w="25400" cap="flat" cmpd="sng" algn="ctr">
            <a:noFill/>
            <a:prstDash val="solid"/>
          </a:ln>
          <a:effectLst/>
        </p:spPr>
        <p:txBody>
          <a:bodyPr lIns="93213" tIns="46608" rIns="93213" bIns="46608" rtlCol="0" anchor="ctr"/>
          <a:lstStyle/>
          <a:p>
            <a:pPr algn="ctr" defTabSz="1242631">
              <a:defRPr/>
            </a:pPr>
            <a:r>
              <a:rPr lang="en-US" sz="2039" kern="0" spc="-102" dirty="0">
                <a:ln w="3175">
                  <a:noFill/>
                </a:ln>
                <a:gradFill flip="none" rotWithShape="1">
                  <a:gsLst>
                    <a:gs pos="0">
                      <a:srgbClr val="FFFFFF"/>
                    </a:gs>
                    <a:gs pos="86000">
                      <a:srgbClr val="FFFFFF"/>
                    </a:gs>
                  </a:gsLst>
                  <a:lin ang="5400000" scaled="0"/>
                  <a:tileRect/>
                </a:gradFill>
                <a:cs typeface="Calibri" pitchFamily="34" charset="0"/>
              </a:rPr>
              <a:t>REST APIs</a:t>
            </a:r>
          </a:p>
        </p:txBody>
      </p:sp>
      <p:sp>
        <p:nvSpPr>
          <p:cNvPr id="178" name="Rectangle 177"/>
          <p:cNvSpPr/>
          <p:nvPr/>
        </p:nvSpPr>
        <p:spPr>
          <a:xfrm>
            <a:off x="520294" y="1034555"/>
            <a:ext cx="9055593" cy="729642"/>
          </a:xfrm>
          <a:prstGeom prst="rect">
            <a:avLst/>
          </a:prstGeom>
          <a:solidFill>
            <a:srgbClr val="FFBE0A"/>
          </a:solidFill>
          <a:ln w="25400" cap="flat" cmpd="sng" algn="ctr">
            <a:noFill/>
            <a:prstDash val="solid"/>
          </a:ln>
          <a:effectLst/>
        </p:spPr>
        <p:txBody>
          <a:bodyPr lIns="93213" tIns="46608" rIns="93213" bIns="46608" rtlCol="0" anchor="ctr"/>
          <a:lstStyle/>
          <a:p>
            <a:pPr algn="ctr" defTabSz="1242631"/>
            <a:r>
              <a:rPr lang="en-US" sz="2039" spc="-102" dirty="0">
                <a:ln w="3175">
                  <a:noFill/>
                </a:ln>
                <a:solidFill>
                  <a:srgbClr val="000000"/>
                </a:solidFill>
                <a:cs typeface="Calibri" pitchFamily="34" charset="0"/>
              </a:rPr>
              <a:t>“Build-On” Media Partners and Customers</a:t>
            </a:r>
          </a:p>
        </p:txBody>
      </p:sp>
      <p:sp>
        <p:nvSpPr>
          <p:cNvPr id="179" name="Rectangle 178"/>
          <p:cNvSpPr/>
          <p:nvPr/>
        </p:nvSpPr>
        <p:spPr>
          <a:xfrm rot="16200000">
            <a:off x="8931945" y="3897298"/>
            <a:ext cx="2178652" cy="674310"/>
          </a:xfrm>
          <a:prstGeom prst="rect">
            <a:avLst/>
          </a:prstGeom>
          <a:solidFill>
            <a:srgbClr val="007233"/>
          </a:solidFill>
          <a:ln w="25400" cap="flat" cmpd="sng" algn="ctr">
            <a:noFill/>
            <a:prstDash val="solid"/>
            <a:headEnd type="none" w="med" len="med"/>
            <a:tailEnd type="none" w="med" len="med"/>
          </a:ln>
          <a:effectLst/>
        </p:spPr>
        <p:txBody>
          <a:bodyPr vert="horz" wrap="square" lIns="124257" tIns="62129" rIns="124257" bIns="62129" numCol="1" rtlCol="0" anchor="ctr" anchorCtr="0" compatLnSpc="1">
            <a:prstTxWarp prst="textNoShape">
              <a:avLst/>
            </a:prstTxWarp>
          </a:bodyPr>
          <a:lstStyle/>
          <a:p>
            <a:pPr marL="0" marR="0" lvl="0" indent="0" algn="ctr" defTabSz="1242631" eaLnBrk="1" fontAlgn="base" latinLnBrk="0" hangingPunct="1">
              <a:lnSpc>
                <a:spcPct val="100000"/>
              </a:lnSpc>
              <a:spcBef>
                <a:spcPct val="0"/>
              </a:spcBef>
              <a:spcAft>
                <a:spcPct val="0"/>
              </a:spcAft>
              <a:buClrTx/>
              <a:buSzTx/>
              <a:buFontTx/>
              <a:buNone/>
              <a:tabLst/>
              <a:defRPr/>
            </a:pPr>
            <a:r>
              <a:rPr kumimoji="0" lang="en-US" sz="2039" b="0" i="0" u="none" strike="noStrike" kern="0" cap="none" spc="-102" normalizeH="0" baseline="0" noProof="0" dirty="0" smtClean="0">
                <a:ln w="3175">
                  <a:noFill/>
                </a:ln>
                <a:solidFill>
                  <a:srgbClr val="FFFFFF"/>
                </a:solidFill>
                <a:effectLst/>
                <a:uLnTx/>
                <a:uFillTx/>
                <a:cs typeface="Calibri" pitchFamily="34" charset="0"/>
              </a:rPr>
              <a:t>Azure CDN</a:t>
            </a:r>
          </a:p>
        </p:txBody>
      </p:sp>
      <p:sp>
        <p:nvSpPr>
          <p:cNvPr id="180" name="Rectangle 179"/>
          <p:cNvSpPr/>
          <p:nvPr/>
        </p:nvSpPr>
        <p:spPr>
          <a:xfrm>
            <a:off x="535862" y="2409674"/>
            <a:ext cx="9041680" cy="2697636"/>
          </a:xfrm>
          <a:prstGeom prst="rect">
            <a:avLst/>
          </a:prstGeom>
          <a:solidFill>
            <a:srgbClr val="000000">
              <a:lumMod val="75000"/>
              <a:lumOff val="25000"/>
            </a:srgbClr>
          </a:solidFill>
          <a:ln w="25400" cap="flat" cmpd="sng" algn="ctr">
            <a:noFill/>
            <a:prstDash val="solid"/>
          </a:ln>
          <a:effectLst/>
        </p:spPr>
        <p:txBody>
          <a:bodyPr lIns="93213" tIns="46608" rIns="93213" bIns="46608" rtlCol="0" anchor="ctr"/>
          <a:lstStyle/>
          <a:p>
            <a:pPr algn="ctr" defTabSz="1242631">
              <a:defRPr/>
            </a:pPr>
            <a:endParaRPr lang="en-US" sz="1020" kern="0" dirty="0">
              <a:solidFill>
                <a:srgbClr val="000000"/>
              </a:solidFill>
              <a:ea typeface="Segoe UI" pitchFamily="34" charset="0"/>
              <a:cs typeface="Calibri" pitchFamily="34" charset="0"/>
            </a:endParaRPr>
          </a:p>
        </p:txBody>
      </p:sp>
      <p:sp>
        <p:nvSpPr>
          <p:cNvPr id="181" name="TextBox 180"/>
          <p:cNvSpPr txBox="1"/>
          <p:nvPr/>
        </p:nvSpPr>
        <p:spPr>
          <a:xfrm>
            <a:off x="624882" y="2420138"/>
            <a:ext cx="2251138" cy="350181"/>
          </a:xfrm>
          <a:prstGeom prst="rect">
            <a:avLst/>
          </a:prstGeom>
          <a:noFill/>
        </p:spPr>
        <p:txBody>
          <a:bodyPr wrap="square" lIns="93213" tIns="46608" rIns="93213" bIns="46608" rtlCol="0">
            <a:spAutoFit/>
          </a:bodyPr>
          <a:lstStyle/>
          <a:p>
            <a:pPr algn="ctr" defTabSz="1242631"/>
            <a:r>
              <a:rPr lang="en-US" sz="1632" spc="-102" dirty="0">
                <a:ln w="3175">
                  <a:noFill/>
                </a:ln>
                <a:gradFill flip="none" rotWithShape="1">
                  <a:gsLst>
                    <a:gs pos="0">
                      <a:srgbClr val="FFFFFF"/>
                    </a:gs>
                    <a:gs pos="86000">
                      <a:srgbClr val="FFFFFF"/>
                    </a:gs>
                  </a:gsLst>
                  <a:lin ang="5400000" scaled="0"/>
                  <a:tileRect/>
                </a:gradFill>
                <a:cs typeface="Calibri" pitchFamily="34" charset="0"/>
              </a:rPr>
              <a:t>Media Services</a:t>
            </a:r>
          </a:p>
        </p:txBody>
      </p:sp>
      <p:sp>
        <p:nvSpPr>
          <p:cNvPr id="182" name="Rectangle 181"/>
          <p:cNvSpPr/>
          <p:nvPr/>
        </p:nvSpPr>
        <p:spPr>
          <a:xfrm>
            <a:off x="10451823" y="5439206"/>
            <a:ext cx="1429045" cy="544021"/>
          </a:xfrm>
          <a:prstGeom prst="rect">
            <a:avLst/>
          </a:prstGeom>
          <a:solidFill>
            <a:srgbClr val="008FCF"/>
          </a:solidFill>
          <a:ln w="38100" cap="flat" cmpd="sng" algn="ctr">
            <a:noFill/>
            <a:prstDash val="solid"/>
          </a:ln>
          <a:effectLst/>
        </p:spPr>
        <p:txBody>
          <a:bodyPr lIns="93213" tIns="46608" rIns="93213" bIns="46608" rtlCol="0" anchor="ctr"/>
          <a:lstStyle/>
          <a:p>
            <a:pPr defTabSz="1242631">
              <a:lnSpc>
                <a:spcPct val="90000"/>
              </a:lnSpc>
              <a:defRPr/>
            </a:pPr>
            <a:r>
              <a:rPr lang="en-US" sz="1122" b="1" kern="0" dirty="0">
                <a:gradFill>
                  <a:gsLst>
                    <a:gs pos="0">
                      <a:srgbClr val="FFFFFF"/>
                    </a:gs>
                    <a:gs pos="100000">
                      <a:srgbClr val="FFFFFF"/>
                    </a:gs>
                  </a:gsLst>
                  <a:lin ang="5400000" scaled="0"/>
                </a:gradFill>
                <a:cs typeface="Calibri" pitchFamily="34" charset="0"/>
              </a:rPr>
              <a:t>Adaptive Streaming</a:t>
            </a:r>
          </a:p>
          <a:p>
            <a:pPr defTabSz="1242631">
              <a:lnSpc>
                <a:spcPct val="90000"/>
              </a:lnSpc>
              <a:defRPr/>
            </a:pPr>
            <a:r>
              <a:rPr lang="en-US" sz="1122" b="1" kern="0" dirty="0">
                <a:gradFill>
                  <a:gsLst>
                    <a:gs pos="0">
                      <a:srgbClr val="FFFFFF"/>
                    </a:gs>
                    <a:gs pos="100000">
                      <a:srgbClr val="FFFFFF"/>
                    </a:gs>
                  </a:gsLst>
                  <a:lin ang="5400000" scaled="0"/>
                </a:gradFill>
                <a:cs typeface="Calibri" pitchFamily="34" charset="0"/>
              </a:rPr>
              <a:t>Porting Kits</a:t>
            </a:r>
          </a:p>
        </p:txBody>
      </p:sp>
      <p:sp>
        <p:nvSpPr>
          <p:cNvPr id="183" name="Rectangle 182"/>
          <p:cNvSpPr/>
          <p:nvPr/>
        </p:nvSpPr>
        <p:spPr>
          <a:xfrm>
            <a:off x="1779612" y="2724831"/>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184" name="Rectangle 183"/>
          <p:cNvSpPr/>
          <p:nvPr/>
        </p:nvSpPr>
        <p:spPr>
          <a:xfrm rot="16200000">
            <a:off x="9014176" y="1706735"/>
            <a:ext cx="2014210" cy="674310"/>
          </a:xfrm>
          <a:prstGeom prst="rect">
            <a:avLst/>
          </a:prstGeom>
          <a:solidFill>
            <a:srgbClr val="FFBE0A"/>
          </a:solidFill>
          <a:ln w="25400" cap="flat" cmpd="sng" algn="ctr">
            <a:noFill/>
            <a:prstDash val="solid"/>
            <a:headEnd type="none" w="med" len="med"/>
            <a:tailEnd type="none" w="med" len="med"/>
          </a:ln>
          <a:effectLst/>
        </p:spPr>
        <p:txBody>
          <a:bodyPr vert="horz" wrap="square" lIns="124257" tIns="62129" rIns="124257" bIns="62129" numCol="1" rtlCol="0" anchor="ctr" anchorCtr="0" compatLnSpc="1">
            <a:prstTxWarp prst="textNoShape">
              <a:avLst/>
            </a:prstTxWarp>
          </a:bodyPr>
          <a:lstStyle/>
          <a:p>
            <a:pPr algn="ctr" defTabSz="1242631" fontAlgn="base">
              <a:spcBef>
                <a:spcPct val="0"/>
              </a:spcBef>
              <a:spcAft>
                <a:spcPct val="0"/>
              </a:spcAft>
              <a:defRPr/>
            </a:pPr>
            <a:r>
              <a:rPr lang="en-US" sz="2039" spc="-102" dirty="0">
                <a:ln w="3175">
                  <a:noFill/>
                </a:ln>
                <a:solidFill>
                  <a:srgbClr val="000000"/>
                </a:solidFill>
                <a:cs typeface="Calibri" pitchFamily="34" charset="0"/>
              </a:rPr>
              <a:t>Partner  CDNs </a:t>
            </a:r>
          </a:p>
        </p:txBody>
      </p:sp>
      <p:sp>
        <p:nvSpPr>
          <p:cNvPr id="185" name="TextBox 184"/>
          <p:cNvSpPr txBox="1"/>
          <p:nvPr/>
        </p:nvSpPr>
        <p:spPr>
          <a:xfrm>
            <a:off x="9684114" y="5413270"/>
            <a:ext cx="674312" cy="270167"/>
          </a:xfrm>
          <a:prstGeom prst="rect">
            <a:avLst/>
          </a:prstGeom>
          <a:solidFill>
            <a:srgbClr val="00B0F0"/>
          </a:solidFill>
        </p:spPr>
        <p:txBody>
          <a:bodyPr wrap="square" lIns="0" tIns="46608" rIns="0" bIns="46608" rtlCol="0" anchor="ctr" anchorCtr="1">
            <a:spAutoFit/>
          </a:bodyPr>
          <a:lstStyle/>
          <a:p>
            <a:pPr algn="ctr" defTabSz="932136">
              <a:defRPr/>
            </a:pPr>
            <a:r>
              <a:rPr lang="en-US" sz="1122" kern="0" dirty="0">
                <a:solidFill>
                  <a:srgbClr val="FFFFFF"/>
                </a:solidFill>
                <a:cs typeface="Calibri" pitchFamily="34" charset="0"/>
              </a:rPr>
              <a:t>Origin</a:t>
            </a:r>
          </a:p>
        </p:txBody>
      </p:sp>
      <p:sp>
        <p:nvSpPr>
          <p:cNvPr id="186" name="TextBox 185"/>
          <p:cNvSpPr txBox="1"/>
          <p:nvPr/>
        </p:nvSpPr>
        <p:spPr>
          <a:xfrm>
            <a:off x="9684112" y="5714766"/>
            <a:ext cx="674312" cy="270167"/>
          </a:xfrm>
          <a:prstGeom prst="rect">
            <a:avLst/>
          </a:prstGeom>
          <a:solidFill>
            <a:srgbClr val="00B0F0"/>
          </a:solidFill>
        </p:spPr>
        <p:txBody>
          <a:bodyPr wrap="square" lIns="0" tIns="46608" rIns="0" bIns="46608" rtlCol="0" anchor="ctr" anchorCtr="1">
            <a:spAutoFit/>
          </a:bodyPr>
          <a:lstStyle/>
          <a:p>
            <a:pPr algn="ctr" defTabSz="932136">
              <a:defRPr/>
            </a:pPr>
            <a:r>
              <a:rPr lang="en-US" sz="1122" kern="0" dirty="0">
                <a:solidFill>
                  <a:srgbClr val="FFFFFF"/>
                </a:solidFill>
                <a:cs typeface="Calibri" pitchFamily="34" charset="0"/>
              </a:rPr>
              <a:t>Caching</a:t>
            </a:r>
          </a:p>
        </p:txBody>
      </p:sp>
      <p:sp>
        <p:nvSpPr>
          <p:cNvPr id="187" name="Rectangle 186"/>
          <p:cNvSpPr/>
          <p:nvPr/>
        </p:nvSpPr>
        <p:spPr bwMode="auto">
          <a:xfrm>
            <a:off x="516639" y="5221057"/>
            <a:ext cx="9034566" cy="776856"/>
          </a:xfrm>
          <a:prstGeom prst="rect">
            <a:avLst/>
          </a:prstGeom>
          <a:solidFill>
            <a:srgbClr val="008FBA"/>
          </a:solidFill>
          <a:ln w="9525" cap="flat" cmpd="sng" algn="ctr">
            <a:noFill/>
            <a:prstDash val="solid"/>
            <a:headEnd type="none" w="med" len="med"/>
            <a:tailEnd type="none" w="med" len="med"/>
          </a:ln>
          <a:effectLst/>
        </p:spPr>
        <p:txBody>
          <a:bodyPr vert="horz" wrap="square" lIns="93209" tIns="46606" rIns="93209" bIns="46606" numCol="1" rtlCol="0" anchor="ctr" anchorCtr="0" compatLnSpc="1">
            <a:prstTxWarp prst="textNoShape">
              <a:avLst/>
            </a:prstTxWarp>
          </a:bodyPr>
          <a:lstStyle/>
          <a:p>
            <a:pPr marL="0" marR="0" lvl="0" indent="0" algn="ctr" defTabSz="931829" eaLnBrk="1" fontAlgn="base" latinLnBrk="0" hangingPunct="1">
              <a:lnSpc>
                <a:spcPct val="100000"/>
              </a:lnSpc>
              <a:spcBef>
                <a:spcPct val="0"/>
              </a:spcBef>
              <a:spcAft>
                <a:spcPct val="0"/>
              </a:spcAft>
              <a:buClrTx/>
              <a:buSzTx/>
              <a:buFontTx/>
              <a:buNone/>
              <a:tabLst/>
              <a:defRPr/>
            </a:pPr>
            <a:endParaRPr kumimoji="0" lang="en-US" sz="1835"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88" name="Rectangle 187"/>
          <p:cNvSpPr/>
          <p:nvPr/>
        </p:nvSpPr>
        <p:spPr>
          <a:xfrm>
            <a:off x="1782773" y="3739669"/>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189" name="TextBox 188"/>
          <p:cNvSpPr txBox="1"/>
          <p:nvPr/>
        </p:nvSpPr>
        <p:spPr>
          <a:xfrm>
            <a:off x="1836473" y="2766902"/>
            <a:ext cx="925497" cy="352226"/>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Secure </a:t>
            </a:r>
          </a:p>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Media Ingest</a:t>
            </a:r>
          </a:p>
        </p:txBody>
      </p:sp>
      <p:sp>
        <p:nvSpPr>
          <p:cNvPr id="190" name="TextBox 189"/>
          <p:cNvSpPr txBox="1"/>
          <p:nvPr/>
        </p:nvSpPr>
        <p:spPr>
          <a:xfrm>
            <a:off x="1833311" y="3759541"/>
            <a:ext cx="925497" cy="352226"/>
          </a:xfrm>
          <a:prstGeom prst="rect">
            <a:avLst/>
          </a:prstGeom>
          <a:solidFill>
            <a:srgbClr val="007233"/>
          </a:solid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Media Job </a:t>
            </a:r>
          </a:p>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Scheduling</a:t>
            </a:r>
          </a:p>
        </p:txBody>
      </p:sp>
      <p:sp>
        <p:nvSpPr>
          <p:cNvPr id="191" name="Rectangle 190"/>
          <p:cNvSpPr/>
          <p:nvPr/>
        </p:nvSpPr>
        <p:spPr>
          <a:xfrm>
            <a:off x="2975182" y="2724831"/>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192" name="Rectangle 191"/>
          <p:cNvSpPr/>
          <p:nvPr/>
        </p:nvSpPr>
        <p:spPr>
          <a:xfrm>
            <a:off x="4171993" y="3739669"/>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193" name="TextBox 192"/>
          <p:cNvSpPr txBox="1"/>
          <p:nvPr/>
        </p:nvSpPr>
        <p:spPr>
          <a:xfrm>
            <a:off x="3007287" y="2774449"/>
            <a:ext cx="925497" cy="176114"/>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Encoding</a:t>
            </a:r>
          </a:p>
        </p:txBody>
      </p:sp>
      <p:sp>
        <p:nvSpPr>
          <p:cNvPr id="194" name="TextBox 193"/>
          <p:cNvSpPr txBox="1"/>
          <p:nvPr/>
        </p:nvSpPr>
        <p:spPr>
          <a:xfrm>
            <a:off x="4200061" y="3786786"/>
            <a:ext cx="925497" cy="352226"/>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Content</a:t>
            </a:r>
            <a:b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b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Protection</a:t>
            </a:r>
          </a:p>
        </p:txBody>
      </p:sp>
      <p:sp>
        <p:nvSpPr>
          <p:cNvPr id="195" name="Rectangle 194"/>
          <p:cNvSpPr/>
          <p:nvPr/>
        </p:nvSpPr>
        <p:spPr>
          <a:xfrm>
            <a:off x="1799447" y="4727792"/>
            <a:ext cx="7049588" cy="337303"/>
          </a:xfrm>
          <a:prstGeom prst="rect">
            <a:avLst/>
          </a:prstGeom>
          <a:solidFill>
            <a:srgbClr val="FFC000"/>
          </a:solidFill>
          <a:ln w="25400" cap="flat" cmpd="sng" algn="ctr">
            <a:noFill/>
            <a:prstDash val="solid"/>
          </a:ln>
          <a:effectLst/>
        </p:spPr>
        <p:txBody>
          <a:bodyPr lIns="93213" tIns="46608" rIns="93213" bIns="46608" rtlCol="0" anchor="ctr"/>
          <a:lstStyle/>
          <a:p>
            <a:pPr defTabSz="1242631">
              <a:defRPr/>
            </a:pPr>
            <a:endParaRPr lang="en-US" sz="1122" u="sng" kern="0" dirty="0">
              <a:solidFill>
                <a:srgbClr val="FFFFFF"/>
              </a:solidFill>
              <a:ea typeface="Segoe UI" pitchFamily="34" charset="0"/>
              <a:cs typeface="Calibri" pitchFamily="34" charset="0"/>
            </a:endParaRPr>
          </a:p>
        </p:txBody>
      </p:sp>
      <p:sp>
        <p:nvSpPr>
          <p:cNvPr id="196" name="Rectangle 195"/>
          <p:cNvSpPr/>
          <p:nvPr/>
        </p:nvSpPr>
        <p:spPr>
          <a:xfrm>
            <a:off x="4170730" y="2724831"/>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197" name="TextBox 196"/>
          <p:cNvSpPr txBox="1"/>
          <p:nvPr/>
        </p:nvSpPr>
        <p:spPr>
          <a:xfrm>
            <a:off x="4188104" y="2771933"/>
            <a:ext cx="925497" cy="352226"/>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On-Demand</a:t>
            </a:r>
          </a:p>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Origin</a:t>
            </a:r>
          </a:p>
        </p:txBody>
      </p:sp>
      <p:sp>
        <p:nvSpPr>
          <p:cNvPr id="198" name="Rectangle 197"/>
          <p:cNvSpPr/>
          <p:nvPr/>
        </p:nvSpPr>
        <p:spPr>
          <a:xfrm>
            <a:off x="6561849" y="2724831"/>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199" name="TextBox 198"/>
          <p:cNvSpPr txBox="1"/>
          <p:nvPr/>
        </p:nvSpPr>
        <p:spPr>
          <a:xfrm>
            <a:off x="6594558" y="2786934"/>
            <a:ext cx="925497" cy="176114"/>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Live Origin</a:t>
            </a:r>
          </a:p>
        </p:txBody>
      </p:sp>
      <p:sp>
        <p:nvSpPr>
          <p:cNvPr id="200" name="Rectangle 199"/>
          <p:cNvSpPr/>
          <p:nvPr/>
        </p:nvSpPr>
        <p:spPr>
          <a:xfrm>
            <a:off x="6561200" y="3739669"/>
            <a:ext cx="1093245" cy="918859"/>
          </a:xfrm>
          <a:prstGeom prst="rect">
            <a:avLst/>
          </a:prstGeom>
          <a:solidFill>
            <a:srgbClr val="000000">
              <a:lumMod val="85000"/>
              <a:lumOff val="15000"/>
            </a:srgbClr>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201" name="TextBox 200"/>
          <p:cNvSpPr txBox="1"/>
          <p:nvPr/>
        </p:nvSpPr>
        <p:spPr>
          <a:xfrm>
            <a:off x="6603859" y="3769318"/>
            <a:ext cx="925497" cy="176114"/>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Analytics</a:t>
            </a:r>
          </a:p>
        </p:txBody>
      </p:sp>
      <p:sp>
        <p:nvSpPr>
          <p:cNvPr id="202" name="Rectangle 201"/>
          <p:cNvSpPr/>
          <p:nvPr/>
        </p:nvSpPr>
        <p:spPr>
          <a:xfrm>
            <a:off x="7757421" y="2724831"/>
            <a:ext cx="1093245" cy="918859"/>
          </a:xfrm>
          <a:prstGeom prst="rect">
            <a:avLst/>
          </a:prstGeom>
          <a:solidFill>
            <a:srgbClr val="000000">
              <a:lumMod val="85000"/>
              <a:lumOff val="15000"/>
            </a:srgbClr>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203" name="Rectangle 202"/>
          <p:cNvSpPr/>
          <p:nvPr/>
        </p:nvSpPr>
        <p:spPr>
          <a:xfrm>
            <a:off x="7755792" y="3739669"/>
            <a:ext cx="1093245" cy="918859"/>
          </a:xfrm>
          <a:prstGeom prst="rect">
            <a:avLst/>
          </a:prstGeom>
          <a:solidFill>
            <a:srgbClr val="000000">
              <a:lumMod val="85000"/>
              <a:lumOff val="15000"/>
            </a:srgbClr>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204" name="TextBox 203"/>
          <p:cNvSpPr txBox="1"/>
          <p:nvPr/>
        </p:nvSpPr>
        <p:spPr>
          <a:xfrm>
            <a:off x="7815109" y="3788784"/>
            <a:ext cx="925497" cy="352226"/>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Identity Management</a:t>
            </a:r>
          </a:p>
        </p:txBody>
      </p:sp>
      <p:sp>
        <p:nvSpPr>
          <p:cNvPr id="205" name="Rectangle 204"/>
          <p:cNvSpPr/>
          <p:nvPr/>
        </p:nvSpPr>
        <p:spPr>
          <a:xfrm>
            <a:off x="5366301" y="2724831"/>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206" name="Rectangle 205"/>
          <p:cNvSpPr/>
          <p:nvPr/>
        </p:nvSpPr>
        <p:spPr>
          <a:xfrm>
            <a:off x="5366597" y="3739669"/>
            <a:ext cx="1093245" cy="918859"/>
          </a:xfrm>
          <a:prstGeom prst="rect">
            <a:avLst/>
          </a:prstGeom>
          <a:solidFill>
            <a:srgbClr val="000000">
              <a:lumMod val="85000"/>
              <a:lumOff val="15000"/>
            </a:srgbClr>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207" name="TextBox 206"/>
          <p:cNvSpPr txBox="1"/>
          <p:nvPr/>
        </p:nvSpPr>
        <p:spPr>
          <a:xfrm>
            <a:off x="5406853" y="2778641"/>
            <a:ext cx="925497" cy="176114"/>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Live Ingest</a:t>
            </a:r>
          </a:p>
        </p:txBody>
      </p:sp>
      <p:sp>
        <p:nvSpPr>
          <p:cNvPr id="208" name="TextBox 207"/>
          <p:cNvSpPr txBox="1"/>
          <p:nvPr/>
        </p:nvSpPr>
        <p:spPr>
          <a:xfrm>
            <a:off x="5406839" y="3772187"/>
            <a:ext cx="1048137" cy="176114"/>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Live Encoding</a:t>
            </a:r>
          </a:p>
        </p:txBody>
      </p:sp>
      <p:sp>
        <p:nvSpPr>
          <p:cNvPr id="209" name="TextBox 208"/>
          <p:cNvSpPr txBox="1"/>
          <p:nvPr/>
        </p:nvSpPr>
        <p:spPr>
          <a:xfrm>
            <a:off x="10477228" y="846289"/>
            <a:ext cx="1453321" cy="192135"/>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224" b="0" i="0" u="none" strike="noStrike" kern="0" cap="none" spc="0" normalizeH="0" baseline="0" noProof="0" dirty="0">
                <a:ln>
                  <a:noFill/>
                </a:ln>
                <a:gradFill>
                  <a:gsLst>
                    <a:gs pos="0">
                      <a:srgbClr val="FFFFFF"/>
                    </a:gs>
                    <a:gs pos="86000">
                      <a:srgbClr val="FFFFFF"/>
                    </a:gs>
                  </a:gsLst>
                  <a:lin ang="5400000" scaled="0"/>
                </a:gradFill>
                <a:effectLst/>
                <a:uLnTx/>
                <a:uFillTx/>
              </a:rPr>
              <a:t>Client Libraries</a:t>
            </a:r>
            <a:endParaRPr kumimoji="0" lang="en-US" sz="1632" b="0" i="0" u="none" strike="noStrike" kern="0" cap="none" spc="0" normalizeH="0" baseline="0" noProof="0" dirty="0">
              <a:ln>
                <a:noFill/>
              </a:ln>
              <a:gradFill>
                <a:gsLst>
                  <a:gs pos="0">
                    <a:srgbClr val="FFFFFF"/>
                  </a:gs>
                  <a:gs pos="86000">
                    <a:srgbClr val="FFFFFF"/>
                  </a:gs>
                </a:gsLst>
                <a:lin ang="5400000" scaled="0"/>
              </a:gradFill>
              <a:effectLst/>
              <a:uLnTx/>
              <a:uFillTx/>
            </a:endParaRPr>
          </a:p>
        </p:txBody>
      </p:sp>
      <p:pic>
        <p:nvPicPr>
          <p:cNvPr id="210" name="Picture 29" descr="Calendar alt 512x512.png"/>
          <p:cNvPicPr>
            <a:picLocks noChangeAspect="1"/>
          </p:cNvPicPr>
          <p:nvPr/>
        </p:nvPicPr>
        <p:blipFill>
          <a:blip r:embed="rId3"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1879213" y="4251083"/>
            <a:ext cx="331548" cy="331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1" name="Picture 12" descr="Cloud upload 512x512.png"/>
          <p:cNvPicPr>
            <a:picLocks noChangeAspect="1"/>
          </p:cNvPicPr>
          <p:nvPr/>
        </p:nvPicPr>
        <p:blipFill>
          <a:blip r:embed="rId4"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1833311" y="3207307"/>
            <a:ext cx="429821" cy="429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2" name="Picture 31" descr="Radio 512x512.png"/>
          <p:cNvPicPr>
            <a:picLocks noChangeAspect="1"/>
          </p:cNvPicPr>
          <p:nvPr/>
        </p:nvPicPr>
        <p:blipFill>
          <a:blip r:embed="rId5"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6621158" y="3224953"/>
            <a:ext cx="340510" cy="340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3" name="Picture 17" descr="Shield 512x512.png"/>
          <p:cNvPicPr>
            <a:picLocks noChangeAspect="1"/>
          </p:cNvPicPr>
          <p:nvPr/>
        </p:nvPicPr>
        <p:blipFill>
          <a:blip r:embed="rId6"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4209057" y="4284703"/>
            <a:ext cx="332865" cy="3328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4" name="Picture 27" descr="Z axis rotation 512x512.png"/>
          <p:cNvPicPr>
            <a:picLocks noChangeAspect="1"/>
          </p:cNvPicPr>
          <p:nvPr/>
        </p:nvPicPr>
        <p:blipFill>
          <a:blip r:embed="rId7"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5383899" y="4270115"/>
            <a:ext cx="352837" cy="352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 name="Picture 2" descr="Chart 512x512.png"/>
          <p:cNvPicPr>
            <a:picLocks noChangeAspect="1"/>
          </p:cNvPicPr>
          <p:nvPr/>
        </p:nvPicPr>
        <p:blipFill>
          <a:blip r:embed="rId8"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6603852" y="4286345"/>
            <a:ext cx="318393" cy="3183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6" name="Picture 35" descr="Eye 512x512.png"/>
          <p:cNvPicPr>
            <a:picLocks noChangeAspect="1"/>
          </p:cNvPicPr>
          <p:nvPr/>
        </p:nvPicPr>
        <p:blipFill>
          <a:blip r:embed="rId9"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7800009" y="3194189"/>
            <a:ext cx="431722" cy="4317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17" name="Group 216"/>
          <p:cNvGrpSpPr/>
          <p:nvPr/>
        </p:nvGrpSpPr>
        <p:grpSpPr>
          <a:xfrm>
            <a:off x="10451824" y="1041748"/>
            <a:ext cx="1441684" cy="722451"/>
            <a:chOff x="10271950" y="1020442"/>
            <a:chExt cx="1414113" cy="708635"/>
          </a:xfrm>
          <a:solidFill>
            <a:srgbClr val="008FCF"/>
          </a:solidFill>
        </p:grpSpPr>
        <p:sp>
          <p:nvSpPr>
            <p:cNvPr id="218" name="Rectangle 217"/>
            <p:cNvSpPr/>
            <p:nvPr/>
          </p:nvSpPr>
          <p:spPr>
            <a:xfrm>
              <a:off x="10271950" y="1020442"/>
              <a:ext cx="1401715" cy="708635"/>
            </a:xfrm>
            <a:prstGeom prst="rect">
              <a:avLst/>
            </a:prstGeom>
            <a:grpFill/>
            <a:ln w="38100" cap="flat" cmpd="sng" algn="ctr">
              <a:noFill/>
              <a:prstDash val="solid"/>
            </a:ln>
            <a:effectLst/>
          </p:spPr>
          <p:txBody>
            <a:bodyPr rtlCol="0" anchor="ctr"/>
            <a:lstStyle/>
            <a:p>
              <a:pPr defTabSz="1242631">
                <a:lnSpc>
                  <a:spcPct val="90000"/>
                </a:lnSpc>
              </a:pPr>
              <a:endParaRPr lang="en-US" sz="1122" b="1" kern="0" dirty="0">
                <a:gradFill>
                  <a:gsLst>
                    <a:gs pos="0">
                      <a:srgbClr val="FFFFFF"/>
                    </a:gs>
                    <a:gs pos="100000">
                      <a:srgbClr val="FFFFFF"/>
                    </a:gs>
                  </a:gsLst>
                  <a:lin ang="5400000" scaled="0"/>
                </a:gradFill>
                <a:cs typeface="Calibri" pitchFamily="34" charset="0"/>
              </a:endParaRPr>
            </a:p>
          </p:txBody>
        </p:sp>
        <p:pic>
          <p:nvPicPr>
            <p:cNvPr id="219" name="Picture 2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83855" y="1131716"/>
              <a:ext cx="1402208" cy="467403"/>
            </a:xfrm>
            <a:prstGeom prst="rect">
              <a:avLst/>
            </a:prstGeom>
            <a:grpFill/>
          </p:spPr>
        </p:pic>
      </p:grpSp>
      <p:grpSp>
        <p:nvGrpSpPr>
          <p:cNvPr id="220" name="Group 219"/>
          <p:cNvGrpSpPr/>
          <p:nvPr/>
        </p:nvGrpSpPr>
        <p:grpSpPr>
          <a:xfrm>
            <a:off x="10451809" y="4277788"/>
            <a:ext cx="1515454" cy="542202"/>
            <a:chOff x="10253324" y="4158950"/>
            <a:chExt cx="1486472" cy="531833"/>
          </a:xfrm>
          <a:solidFill>
            <a:srgbClr val="008FCF"/>
          </a:solidFill>
        </p:grpSpPr>
        <p:sp>
          <p:nvSpPr>
            <p:cNvPr id="221" name="Rectangle 220"/>
            <p:cNvSpPr/>
            <p:nvPr/>
          </p:nvSpPr>
          <p:spPr>
            <a:xfrm>
              <a:off x="10253324" y="4158950"/>
              <a:ext cx="1401715" cy="531833"/>
            </a:xfrm>
            <a:prstGeom prst="rect">
              <a:avLst/>
            </a:prstGeom>
            <a:grpFill/>
            <a:ln w="38100" cap="flat" cmpd="sng" algn="ctr">
              <a:noFill/>
              <a:prstDash val="solid"/>
            </a:ln>
            <a:effectLst/>
          </p:spPr>
          <p:txBody>
            <a:bodyPr rtlCol="0" anchor="ctr"/>
            <a:lstStyle/>
            <a:p>
              <a:pPr marL="0" marR="0" lvl="0" indent="0" defTabSz="1242631" eaLnBrk="1" fontAlgn="auto" latinLnBrk="0" hangingPunct="1">
                <a:lnSpc>
                  <a:spcPct val="90000"/>
                </a:lnSpc>
                <a:spcBef>
                  <a:spcPts val="0"/>
                </a:spcBef>
                <a:spcAft>
                  <a:spcPts val="0"/>
                </a:spcAft>
                <a:buClrTx/>
                <a:buSzTx/>
                <a:buFontTx/>
                <a:buNone/>
                <a:tabLst/>
                <a:defRPr/>
              </a:pPr>
              <a:endParaRPr kumimoji="0" lang="en-US" sz="1122" b="1" i="0" u="none" strike="noStrike" kern="0" cap="none" spc="0" normalizeH="0" baseline="0" noProof="0" dirty="0" smtClean="0">
                <a:ln>
                  <a:noFill/>
                </a:ln>
                <a:gradFill>
                  <a:gsLst>
                    <a:gs pos="0">
                      <a:srgbClr val="FFFFFF"/>
                    </a:gs>
                    <a:gs pos="100000">
                      <a:srgbClr val="FFFFFF"/>
                    </a:gs>
                  </a:gsLst>
                  <a:lin ang="5400000" scaled="0"/>
                </a:gradFill>
                <a:effectLst/>
                <a:uLnTx/>
                <a:uFillTx/>
                <a:cs typeface="Calibri" pitchFamily="34" charset="0"/>
              </a:endParaRPr>
            </a:p>
          </p:txBody>
        </p:sp>
        <p:sp>
          <p:nvSpPr>
            <p:cNvPr id="222" name="TextBox 221"/>
            <p:cNvSpPr txBox="1"/>
            <p:nvPr/>
          </p:nvSpPr>
          <p:spPr>
            <a:xfrm>
              <a:off x="10831999" y="4317808"/>
              <a:ext cx="907797" cy="219828"/>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gradFill>
                    <a:gsLst>
                      <a:gs pos="0">
                        <a:srgbClr val="FFFFFF"/>
                      </a:gs>
                      <a:gs pos="86000">
                        <a:srgbClr val="FFFFFF"/>
                      </a:gs>
                    </a:gsLst>
                    <a:lin ang="5400000" scaled="0"/>
                  </a:gradFill>
                  <a:effectLst/>
                  <a:uLnTx/>
                  <a:uFillTx/>
                </a:rPr>
                <a:t>Android</a:t>
              </a:r>
            </a:p>
          </p:txBody>
        </p:sp>
      </p:grpSp>
      <p:grpSp>
        <p:nvGrpSpPr>
          <p:cNvPr id="223" name="Group 222"/>
          <p:cNvGrpSpPr/>
          <p:nvPr/>
        </p:nvGrpSpPr>
        <p:grpSpPr>
          <a:xfrm>
            <a:off x="10451823" y="2999788"/>
            <a:ext cx="1429045" cy="562423"/>
            <a:chOff x="10271950" y="3124106"/>
            <a:chExt cx="1401715" cy="551667"/>
          </a:xfrm>
          <a:solidFill>
            <a:srgbClr val="008FCF"/>
          </a:solidFill>
        </p:grpSpPr>
        <p:sp>
          <p:nvSpPr>
            <p:cNvPr id="224" name="Rectangle 223"/>
            <p:cNvSpPr/>
            <p:nvPr/>
          </p:nvSpPr>
          <p:spPr>
            <a:xfrm>
              <a:off x="10271950" y="3124106"/>
              <a:ext cx="1401715" cy="551667"/>
            </a:xfrm>
            <a:prstGeom prst="rect">
              <a:avLst/>
            </a:prstGeom>
            <a:grpFill/>
            <a:ln w="38100" cap="flat" cmpd="sng" algn="ctr">
              <a:noFill/>
              <a:prstDash val="solid"/>
            </a:ln>
            <a:effectLst/>
          </p:spPr>
          <p:txBody>
            <a:bodyPr rtlCol="0" anchor="ctr"/>
            <a:lstStyle/>
            <a:p>
              <a:pPr marL="0" marR="0" lvl="0" indent="0" defTabSz="1242631" eaLnBrk="1" fontAlgn="auto" latinLnBrk="0" hangingPunct="1">
                <a:lnSpc>
                  <a:spcPct val="90000"/>
                </a:lnSpc>
                <a:spcBef>
                  <a:spcPts val="0"/>
                </a:spcBef>
                <a:spcAft>
                  <a:spcPts val="0"/>
                </a:spcAft>
                <a:buClrTx/>
                <a:buSzTx/>
                <a:buFontTx/>
                <a:buNone/>
                <a:tabLst/>
                <a:defRPr/>
              </a:pPr>
              <a:endParaRPr kumimoji="0" lang="en-US" sz="1122" b="1" i="0" u="none" strike="noStrike" kern="0" cap="none" spc="0" normalizeH="0" baseline="0" noProof="0" dirty="0" smtClean="0">
                <a:ln>
                  <a:noFill/>
                </a:ln>
                <a:gradFill>
                  <a:gsLst>
                    <a:gs pos="0">
                      <a:srgbClr val="FFFFFF"/>
                    </a:gs>
                    <a:gs pos="100000">
                      <a:srgbClr val="FFFFFF"/>
                    </a:gs>
                  </a:gsLst>
                  <a:lin ang="5400000" scaled="0"/>
                </a:gradFill>
                <a:effectLst/>
                <a:uLnTx/>
                <a:uFillTx/>
                <a:cs typeface="Calibri" pitchFamily="34" charset="0"/>
              </a:endParaRPr>
            </a:p>
          </p:txBody>
        </p:sp>
        <p:pic>
          <p:nvPicPr>
            <p:cNvPr id="225" name="Picture 22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50277" y="3247521"/>
              <a:ext cx="337570" cy="337570"/>
            </a:xfrm>
            <a:prstGeom prst="rect">
              <a:avLst/>
            </a:prstGeom>
            <a:grpFill/>
            <a:ln>
              <a:noFill/>
            </a:ln>
          </p:spPr>
        </p:pic>
        <p:sp>
          <p:nvSpPr>
            <p:cNvPr id="226" name="TextBox 225"/>
            <p:cNvSpPr txBox="1"/>
            <p:nvPr/>
          </p:nvSpPr>
          <p:spPr>
            <a:xfrm>
              <a:off x="10747242" y="3276232"/>
              <a:ext cx="907797" cy="219828"/>
            </a:xfrm>
            <a:prstGeom prst="rect">
              <a:avLst/>
            </a:prstGeom>
            <a:grp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gradFill>
                    <a:gsLst>
                      <a:gs pos="0">
                        <a:srgbClr val="FFFFFF"/>
                      </a:gs>
                      <a:gs pos="86000">
                        <a:srgbClr val="FFFFFF"/>
                      </a:gs>
                    </a:gsLst>
                    <a:lin ang="5400000" scaled="0"/>
                  </a:gradFill>
                  <a:effectLst/>
                  <a:uLnTx/>
                  <a:uFillTx/>
                </a:rPr>
                <a:t>HTML 5</a:t>
              </a:r>
            </a:p>
          </p:txBody>
        </p:sp>
      </p:grpSp>
      <p:sp>
        <p:nvSpPr>
          <p:cNvPr id="227" name="TextBox 226"/>
          <p:cNvSpPr txBox="1"/>
          <p:nvPr/>
        </p:nvSpPr>
        <p:spPr>
          <a:xfrm>
            <a:off x="7786046" y="2776057"/>
            <a:ext cx="925497" cy="176114"/>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Advertising</a:t>
            </a:r>
          </a:p>
        </p:txBody>
      </p:sp>
      <p:grpSp>
        <p:nvGrpSpPr>
          <p:cNvPr id="228" name="Group 227"/>
          <p:cNvGrpSpPr/>
          <p:nvPr/>
        </p:nvGrpSpPr>
        <p:grpSpPr>
          <a:xfrm>
            <a:off x="10451824" y="4857900"/>
            <a:ext cx="1432258" cy="543395"/>
            <a:chOff x="10250172" y="4730382"/>
            <a:chExt cx="1404867" cy="533003"/>
          </a:xfrm>
          <a:solidFill>
            <a:srgbClr val="008FCF"/>
          </a:solidFill>
        </p:grpSpPr>
        <p:sp>
          <p:nvSpPr>
            <p:cNvPr id="229" name="Rectangle 228"/>
            <p:cNvSpPr/>
            <p:nvPr/>
          </p:nvSpPr>
          <p:spPr>
            <a:xfrm>
              <a:off x="10250172" y="4730382"/>
              <a:ext cx="1401715" cy="533003"/>
            </a:xfrm>
            <a:prstGeom prst="rect">
              <a:avLst/>
            </a:prstGeom>
            <a:grpFill/>
            <a:ln w="38100" cap="flat" cmpd="sng" algn="ctr">
              <a:noFill/>
              <a:prstDash val="solid"/>
            </a:ln>
            <a:effectLst/>
          </p:spPr>
          <p:txBody>
            <a:bodyPr rtlCol="0" anchor="ctr"/>
            <a:lstStyle/>
            <a:p>
              <a:pPr marL="0" marR="0" lvl="0" indent="0" defTabSz="1242631" eaLnBrk="1" fontAlgn="auto" latinLnBrk="0" hangingPunct="1">
                <a:lnSpc>
                  <a:spcPct val="90000"/>
                </a:lnSpc>
                <a:spcBef>
                  <a:spcPts val="0"/>
                </a:spcBef>
                <a:spcAft>
                  <a:spcPts val="0"/>
                </a:spcAft>
                <a:buClrTx/>
                <a:buSzTx/>
                <a:buFontTx/>
                <a:buNone/>
                <a:tabLst/>
                <a:defRPr/>
              </a:pPr>
              <a:endParaRPr kumimoji="0" lang="en-US" sz="1122" b="1" i="0" u="none" strike="noStrike" kern="0" cap="none" spc="0" normalizeH="0" baseline="0" noProof="0" dirty="0" smtClean="0">
                <a:ln>
                  <a:noFill/>
                </a:ln>
                <a:gradFill>
                  <a:gsLst>
                    <a:gs pos="0">
                      <a:srgbClr val="FFFFFF"/>
                    </a:gs>
                    <a:gs pos="100000">
                      <a:srgbClr val="FFFFFF"/>
                    </a:gs>
                  </a:gsLst>
                  <a:lin ang="5400000" scaled="0"/>
                </a:gradFill>
                <a:effectLst/>
                <a:uLnTx/>
                <a:uFillTx/>
                <a:cs typeface="Calibri" pitchFamily="34" charset="0"/>
              </a:endParaRPr>
            </a:p>
          </p:txBody>
        </p:sp>
        <p:sp>
          <p:nvSpPr>
            <p:cNvPr id="230" name="TextBox 229"/>
            <p:cNvSpPr txBox="1"/>
            <p:nvPr/>
          </p:nvSpPr>
          <p:spPr>
            <a:xfrm>
              <a:off x="10747242" y="4872233"/>
              <a:ext cx="907797" cy="219828"/>
            </a:xfrm>
            <a:prstGeom prst="rect">
              <a:avLst/>
            </a:prstGeom>
            <a:grp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gradFill>
                    <a:gsLst>
                      <a:gs pos="0">
                        <a:srgbClr val="FFFFFF"/>
                      </a:gs>
                      <a:gs pos="86000">
                        <a:srgbClr val="FFFFFF"/>
                      </a:gs>
                    </a:gsLst>
                    <a:lin ang="5400000" scaled="0"/>
                  </a:gradFill>
                  <a:effectLst/>
                  <a:uLnTx/>
                  <a:uFillTx/>
                </a:rPr>
                <a:t>Flash</a:t>
              </a:r>
            </a:p>
          </p:txBody>
        </p:sp>
        <p:pic>
          <p:nvPicPr>
            <p:cNvPr id="231" name="Picture 23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341337" y="4812050"/>
              <a:ext cx="341539" cy="341539"/>
            </a:xfrm>
            <a:prstGeom prst="rect">
              <a:avLst/>
            </a:prstGeom>
            <a:grpFill/>
          </p:spPr>
        </p:pic>
      </p:grpSp>
      <p:grpSp>
        <p:nvGrpSpPr>
          <p:cNvPr id="232" name="Group 231"/>
          <p:cNvGrpSpPr/>
          <p:nvPr/>
        </p:nvGrpSpPr>
        <p:grpSpPr>
          <a:xfrm>
            <a:off x="10451823" y="2383439"/>
            <a:ext cx="1429045" cy="578435"/>
            <a:chOff x="10275018" y="2466034"/>
            <a:chExt cx="1401715" cy="567373"/>
          </a:xfrm>
          <a:solidFill>
            <a:srgbClr val="008FCF"/>
          </a:solidFill>
        </p:grpSpPr>
        <p:sp>
          <p:nvSpPr>
            <p:cNvPr id="233" name="Rectangle 232"/>
            <p:cNvSpPr/>
            <p:nvPr/>
          </p:nvSpPr>
          <p:spPr>
            <a:xfrm>
              <a:off x="10275018" y="2466034"/>
              <a:ext cx="1401715" cy="567373"/>
            </a:xfrm>
            <a:prstGeom prst="rect">
              <a:avLst/>
            </a:prstGeom>
            <a:grpFill/>
            <a:ln w="38100" cap="flat" cmpd="sng" algn="ctr">
              <a:noFill/>
              <a:prstDash val="solid"/>
            </a:ln>
            <a:effectLst/>
          </p:spPr>
          <p:txBody>
            <a:bodyPr rtlCol="0" anchor="ctr"/>
            <a:lstStyle/>
            <a:p>
              <a:pPr marL="0" marR="0" lvl="0" indent="0" defTabSz="1242631" eaLnBrk="1" fontAlgn="auto" latinLnBrk="0" hangingPunct="1">
                <a:lnSpc>
                  <a:spcPct val="90000"/>
                </a:lnSpc>
                <a:spcBef>
                  <a:spcPts val="0"/>
                </a:spcBef>
                <a:spcAft>
                  <a:spcPts val="0"/>
                </a:spcAft>
                <a:buClrTx/>
                <a:buSzTx/>
                <a:buFontTx/>
                <a:buNone/>
                <a:tabLst/>
                <a:defRPr/>
              </a:pPr>
              <a:endParaRPr kumimoji="0" lang="en-US" sz="1122" b="1" i="0" u="none" strike="noStrike" kern="0" cap="none" spc="0" normalizeH="0" baseline="0" noProof="0" dirty="0" smtClean="0">
                <a:ln>
                  <a:noFill/>
                </a:ln>
                <a:gradFill>
                  <a:gsLst>
                    <a:gs pos="0">
                      <a:srgbClr val="FFFFFF"/>
                    </a:gs>
                    <a:gs pos="100000">
                      <a:srgbClr val="FFFFFF"/>
                    </a:gs>
                  </a:gsLst>
                  <a:lin ang="5400000" scaled="0"/>
                </a:gradFill>
                <a:effectLst/>
                <a:uLnTx/>
                <a:uFillTx/>
                <a:cs typeface="Calibri" pitchFamily="34" charset="0"/>
              </a:endParaRPr>
            </a:p>
          </p:txBody>
        </p:sp>
        <p:sp>
          <p:nvSpPr>
            <p:cNvPr id="234" name="TextBox 233"/>
            <p:cNvSpPr txBox="1"/>
            <p:nvPr/>
          </p:nvSpPr>
          <p:spPr>
            <a:xfrm>
              <a:off x="10736278" y="2660293"/>
              <a:ext cx="859443" cy="219828"/>
            </a:xfrm>
            <a:prstGeom prst="rect">
              <a:avLst/>
            </a:prstGeom>
            <a:grp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gradFill>
                    <a:gsLst>
                      <a:gs pos="0">
                        <a:srgbClr val="FFFFFF"/>
                      </a:gs>
                      <a:gs pos="86000">
                        <a:srgbClr val="FFFFFF"/>
                      </a:gs>
                    </a:gsLst>
                    <a:lin ang="5400000" scaled="0"/>
                  </a:gradFill>
                  <a:effectLst/>
                  <a:uLnTx/>
                  <a:uFillTx/>
                </a:rPr>
                <a:t>XBOX 360</a:t>
              </a:r>
            </a:p>
          </p:txBody>
        </p:sp>
        <p:pic>
          <p:nvPicPr>
            <p:cNvPr id="235" name="Picture 23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342571" y="2615587"/>
              <a:ext cx="346903" cy="346903"/>
            </a:xfrm>
            <a:prstGeom prst="rect">
              <a:avLst/>
            </a:prstGeom>
            <a:grpFill/>
          </p:spPr>
        </p:pic>
      </p:grpSp>
      <p:grpSp>
        <p:nvGrpSpPr>
          <p:cNvPr id="236" name="Group 235"/>
          <p:cNvGrpSpPr/>
          <p:nvPr/>
        </p:nvGrpSpPr>
        <p:grpSpPr>
          <a:xfrm>
            <a:off x="10451811" y="3600098"/>
            <a:ext cx="1563044" cy="639752"/>
            <a:chOff x="10283855" y="1789951"/>
            <a:chExt cx="1533152" cy="627518"/>
          </a:xfrm>
          <a:solidFill>
            <a:srgbClr val="008FCF"/>
          </a:solidFill>
        </p:grpSpPr>
        <p:sp>
          <p:nvSpPr>
            <p:cNvPr id="237" name="Rectangle 236"/>
            <p:cNvSpPr/>
            <p:nvPr/>
          </p:nvSpPr>
          <p:spPr>
            <a:xfrm>
              <a:off x="10283855" y="1789951"/>
              <a:ext cx="1401715" cy="627518"/>
            </a:xfrm>
            <a:prstGeom prst="rect">
              <a:avLst/>
            </a:prstGeom>
            <a:grpFill/>
            <a:ln w="38100" cap="flat" cmpd="sng" algn="ctr">
              <a:noFill/>
              <a:prstDash val="solid"/>
            </a:ln>
            <a:effectLst/>
          </p:spPr>
          <p:txBody>
            <a:bodyPr rtlCol="0" anchor="ctr"/>
            <a:lstStyle/>
            <a:p>
              <a:pPr marL="0" marR="0" lvl="0" indent="0" defTabSz="1242631" eaLnBrk="1" fontAlgn="auto" latinLnBrk="0" hangingPunct="1">
                <a:lnSpc>
                  <a:spcPct val="90000"/>
                </a:lnSpc>
                <a:spcBef>
                  <a:spcPts val="0"/>
                </a:spcBef>
                <a:spcAft>
                  <a:spcPts val="0"/>
                </a:spcAft>
                <a:buClrTx/>
                <a:buSzTx/>
                <a:buFontTx/>
                <a:buNone/>
                <a:tabLst/>
                <a:defRPr/>
              </a:pPr>
              <a:endParaRPr kumimoji="0" lang="en-US" sz="1122" b="1" i="0" u="none" strike="noStrike" kern="0" cap="none" spc="0" normalizeH="0" baseline="0" noProof="0" dirty="0" smtClean="0">
                <a:ln>
                  <a:noFill/>
                </a:ln>
                <a:gradFill>
                  <a:gsLst>
                    <a:gs pos="0">
                      <a:srgbClr val="FFFFFF"/>
                    </a:gs>
                    <a:gs pos="100000">
                      <a:srgbClr val="FFFFFF"/>
                    </a:gs>
                  </a:gsLst>
                  <a:lin ang="5400000" scaled="0"/>
                </a:gradFill>
                <a:effectLst/>
                <a:uLnTx/>
                <a:uFillTx/>
                <a:cs typeface="Calibri" pitchFamily="34" charset="0"/>
              </a:endParaRPr>
            </a:p>
          </p:txBody>
        </p:sp>
        <p:sp>
          <p:nvSpPr>
            <p:cNvPr id="238" name="TextBox 237"/>
            <p:cNvSpPr txBox="1"/>
            <p:nvPr/>
          </p:nvSpPr>
          <p:spPr>
            <a:xfrm>
              <a:off x="10724220" y="1895583"/>
              <a:ext cx="1092787" cy="439656"/>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gradFill>
                    <a:gsLst>
                      <a:gs pos="0">
                        <a:srgbClr val="FFFFFF"/>
                      </a:gs>
                      <a:gs pos="86000">
                        <a:srgbClr val="FFFFFF"/>
                      </a:gs>
                    </a:gsLst>
                    <a:lin ang="5400000" scaled="0"/>
                  </a:gradFill>
                  <a:effectLst/>
                  <a:uLnTx/>
                  <a:uFillTx/>
                </a:rPr>
                <a:t>Windows</a:t>
              </a:r>
            </a:p>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gradFill>
                    <a:gsLst>
                      <a:gs pos="0">
                        <a:srgbClr val="FFFFFF"/>
                      </a:gs>
                      <a:gs pos="86000">
                        <a:srgbClr val="FFFFFF"/>
                      </a:gs>
                    </a:gsLst>
                    <a:lin ang="5400000" scaled="0"/>
                  </a:gradFill>
                  <a:effectLst/>
                  <a:uLnTx/>
                  <a:uFillTx/>
                </a:rPr>
                <a:t>Phone</a:t>
              </a:r>
            </a:p>
          </p:txBody>
        </p:sp>
        <p:pic>
          <p:nvPicPr>
            <p:cNvPr id="239" name="Picture 238"/>
            <p:cNvPicPr>
              <a:picLocks noChangeAspect="1"/>
            </p:cNvPicPr>
            <p:nvPr/>
          </p:nvPicPr>
          <p:blipFill>
            <a:blip r:embed="rId14"/>
            <a:stretch>
              <a:fillRect/>
            </a:stretch>
          </p:blipFill>
          <p:spPr>
            <a:xfrm>
              <a:off x="10340189" y="1963408"/>
              <a:ext cx="295238" cy="295238"/>
            </a:xfrm>
            <a:prstGeom prst="rect">
              <a:avLst/>
            </a:prstGeom>
            <a:grpFill/>
          </p:spPr>
        </p:pic>
      </p:grpSp>
      <p:grpSp>
        <p:nvGrpSpPr>
          <p:cNvPr id="240" name="Group 239"/>
          <p:cNvGrpSpPr/>
          <p:nvPr/>
        </p:nvGrpSpPr>
        <p:grpSpPr>
          <a:xfrm>
            <a:off x="10451824" y="1802111"/>
            <a:ext cx="1432258" cy="543395"/>
            <a:chOff x="10259958" y="3647412"/>
            <a:chExt cx="1404867" cy="533003"/>
          </a:xfrm>
          <a:solidFill>
            <a:srgbClr val="008FCF"/>
          </a:solidFill>
        </p:grpSpPr>
        <p:sp>
          <p:nvSpPr>
            <p:cNvPr id="241" name="Rectangle 240"/>
            <p:cNvSpPr/>
            <p:nvPr/>
          </p:nvSpPr>
          <p:spPr>
            <a:xfrm>
              <a:off x="10259958" y="3647412"/>
              <a:ext cx="1401715" cy="533003"/>
            </a:xfrm>
            <a:prstGeom prst="rect">
              <a:avLst/>
            </a:prstGeom>
            <a:grpFill/>
            <a:ln w="38100" cap="flat" cmpd="sng" algn="ctr">
              <a:noFill/>
              <a:prstDash val="solid"/>
            </a:ln>
            <a:effectLst/>
          </p:spPr>
          <p:txBody>
            <a:bodyPr rtlCol="0" anchor="ctr"/>
            <a:lstStyle/>
            <a:p>
              <a:pPr marL="0" marR="0" lvl="0" indent="0" defTabSz="1242631" eaLnBrk="1" fontAlgn="auto" latinLnBrk="0" hangingPunct="1">
                <a:lnSpc>
                  <a:spcPct val="90000"/>
                </a:lnSpc>
                <a:spcBef>
                  <a:spcPts val="0"/>
                </a:spcBef>
                <a:spcAft>
                  <a:spcPts val="0"/>
                </a:spcAft>
                <a:buClrTx/>
                <a:buSzTx/>
                <a:buFontTx/>
                <a:buNone/>
                <a:tabLst/>
                <a:defRPr/>
              </a:pPr>
              <a:endParaRPr kumimoji="0" lang="en-US" sz="1122" b="1" i="0" u="none" strike="noStrike" kern="0" cap="none" spc="0" normalizeH="0" baseline="0" noProof="0" dirty="0" smtClean="0">
                <a:ln>
                  <a:noFill/>
                </a:ln>
                <a:gradFill>
                  <a:gsLst>
                    <a:gs pos="0">
                      <a:srgbClr val="FFFFFF"/>
                    </a:gs>
                    <a:gs pos="100000">
                      <a:srgbClr val="FFFFFF"/>
                    </a:gs>
                  </a:gsLst>
                  <a:lin ang="5400000" scaled="0"/>
                </a:gradFill>
                <a:effectLst/>
                <a:uLnTx/>
                <a:uFillTx/>
                <a:cs typeface="Calibri" pitchFamily="34" charset="0"/>
              </a:endParaRPr>
            </a:p>
          </p:txBody>
        </p:sp>
        <p:sp>
          <p:nvSpPr>
            <p:cNvPr id="242" name="TextBox 241"/>
            <p:cNvSpPr txBox="1"/>
            <p:nvPr/>
          </p:nvSpPr>
          <p:spPr>
            <a:xfrm>
              <a:off x="10757028" y="3789263"/>
              <a:ext cx="907797" cy="219828"/>
            </a:xfrm>
            <a:prstGeom prst="rect">
              <a:avLst/>
            </a:prstGeom>
            <a:grp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gradFill>
                    <a:gsLst>
                      <a:gs pos="0">
                        <a:srgbClr val="FFFFFF"/>
                      </a:gs>
                      <a:gs pos="86000">
                        <a:srgbClr val="FFFFFF"/>
                      </a:gs>
                    </a:gsLst>
                    <a:lin ang="5400000" scaled="0"/>
                  </a:gradFill>
                  <a:effectLst/>
                  <a:uLnTx/>
                  <a:uFillTx/>
                </a:rPr>
                <a:t>iOS</a:t>
              </a:r>
            </a:p>
          </p:txBody>
        </p:sp>
        <p:pic>
          <p:nvPicPr>
            <p:cNvPr id="243" name="Picture 242"/>
            <p:cNvPicPr>
              <a:picLocks noChangeAspect="1"/>
            </p:cNvPicPr>
            <p:nvPr/>
          </p:nvPicPr>
          <p:blipFill>
            <a:blip r:embed="rId15" cstate="screen">
              <a:lum bright="70000" contrast="-70000"/>
              <a:extLst>
                <a:ext uri="{BEBA8EAE-BF5A-486C-A8C5-ECC9F3942E4B}">
                  <a14:imgProps xmlns:a14="http://schemas.microsoft.com/office/drawing/2010/main">
                    <a14:imgLayer r:embed="rId16">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10382085" y="3754321"/>
              <a:ext cx="246642" cy="319184"/>
            </a:xfrm>
            <a:prstGeom prst="rect">
              <a:avLst/>
            </a:prstGeom>
            <a:grpFill/>
          </p:spPr>
        </p:pic>
      </p:grpSp>
      <p:pic>
        <p:nvPicPr>
          <p:cNvPr id="244" name="Picture 24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75984" y="5241515"/>
            <a:ext cx="3050060" cy="731715"/>
          </a:xfrm>
          <a:prstGeom prst="rect">
            <a:avLst/>
          </a:prstGeom>
        </p:spPr>
      </p:pic>
      <p:pic>
        <p:nvPicPr>
          <p:cNvPr id="245" name="Picture 19" descr="Vcard 512x512.pn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822267" y="4247695"/>
            <a:ext cx="429137" cy="429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6" name="Picture 11" descr="Logout 512x512.pn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383885" y="3224365"/>
            <a:ext cx="359215" cy="359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7" name="Picture 24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046720" y="3232652"/>
            <a:ext cx="411120" cy="377804"/>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75986" y="2450528"/>
            <a:ext cx="279715" cy="316116"/>
          </a:xfrm>
          <a:prstGeom prst="rect">
            <a:avLst/>
          </a:prstGeom>
        </p:spPr>
      </p:pic>
      <p:pic>
        <p:nvPicPr>
          <p:cNvPr id="249" name="Picture 21" descr="Movie 512x512.png"/>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4198581" y="3241847"/>
            <a:ext cx="369645" cy="3696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0" name="Picture 14" descr="Hammer 512x512.png"/>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850552" y="4725269"/>
            <a:ext cx="360210" cy="360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1" name="Picture 2" descr="http://cdn.androidpolice.com/wp-content/themes/ap1/images/android1.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0519224" y="4368457"/>
            <a:ext cx="373738" cy="426525"/>
          </a:xfrm>
          <a:prstGeom prst="rect">
            <a:avLst/>
          </a:prstGeom>
          <a:noFill/>
          <a:extLst>
            <a:ext uri="{909E8E84-426E-40DD-AFC4-6F175D3DCCD1}">
              <a14:hiddenFill xmlns:a14="http://schemas.microsoft.com/office/drawing/2010/main">
                <a:solidFill>
                  <a:srgbClr val="FFFFFF"/>
                </a:solidFill>
              </a14:hiddenFill>
            </a:ext>
          </a:extLst>
        </p:spPr>
      </p:pic>
      <p:sp>
        <p:nvSpPr>
          <p:cNvPr id="252" name="Rectangle 251"/>
          <p:cNvSpPr/>
          <p:nvPr/>
        </p:nvSpPr>
        <p:spPr bwMode="auto">
          <a:xfrm>
            <a:off x="2111640" y="6191216"/>
            <a:ext cx="379420" cy="236536"/>
          </a:xfrm>
          <a:prstGeom prst="rect">
            <a:avLst/>
          </a:prstGeom>
          <a:solidFill>
            <a:srgbClr val="007233"/>
          </a:solidFill>
          <a:ln w="952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marL="0" marR="0" lvl="0" indent="0" algn="ctr" defTabSz="931920" eaLnBrk="1" fontAlgn="base" latinLnBrk="0" hangingPunct="1">
              <a:lnSpc>
                <a:spcPct val="100000"/>
              </a:lnSpc>
              <a:spcBef>
                <a:spcPct val="0"/>
              </a:spcBef>
              <a:spcAft>
                <a:spcPct val="0"/>
              </a:spcAft>
              <a:buClrTx/>
              <a:buSzTx/>
              <a:buFontTx/>
              <a:buNone/>
              <a:tabLst/>
              <a:defRPr/>
            </a:pPr>
            <a:endParaRPr kumimoji="0" lang="en-US" sz="2243" b="0" i="0" u="none" strike="noStrike" kern="0" cap="none" spc="0" normalizeH="0" baseline="0" noProof="0" dirty="0" smtClean="0">
              <a:ln>
                <a:noFill/>
              </a:ln>
              <a:solidFill>
                <a:srgbClr val="000000">
                  <a:lumMod val="85000"/>
                  <a:lumOff val="15000"/>
                </a:srgbClr>
              </a:solidFill>
              <a:effectLst/>
              <a:uLnTx/>
              <a:uFillTx/>
              <a:latin typeface="Segoe UI"/>
            </a:endParaRPr>
          </a:p>
        </p:txBody>
      </p:sp>
      <p:sp>
        <p:nvSpPr>
          <p:cNvPr id="253" name="TextBox 252"/>
          <p:cNvSpPr txBox="1"/>
          <p:nvPr/>
        </p:nvSpPr>
        <p:spPr>
          <a:xfrm>
            <a:off x="2653726" y="6191230"/>
            <a:ext cx="968461" cy="259232"/>
          </a:xfrm>
          <a:prstGeom prst="rect">
            <a:avLst/>
          </a:prstGeom>
          <a:noFill/>
        </p:spPr>
        <p:txBody>
          <a:bodyPr wrap="square" lIns="0" tIns="0" rIns="0" bIns="0" rtlCol="0">
            <a:spAutoFit/>
          </a:bodyPr>
          <a:lstStyle/>
          <a:p>
            <a:pPr marL="0" marR="0" lvl="0" indent="0" defTabSz="932190" eaLnBrk="1" fontAlgn="auto" latinLnBrk="0" hangingPunct="1">
              <a:lnSpc>
                <a:spcPct val="90000"/>
              </a:lnSpc>
              <a:spcBef>
                <a:spcPct val="20000"/>
              </a:spcBef>
              <a:spcAft>
                <a:spcPts val="0"/>
              </a:spcAft>
              <a:buClrTx/>
              <a:buSzPct val="80000"/>
              <a:buFontTx/>
              <a:buNone/>
              <a:tabLst/>
              <a:defRPr/>
            </a:pPr>
            <a:r>
              <a:rPr kumimoji="0" lang="en-US" sz="1835" b="0" i="0" u="none" strike="noStrike" kern="0" cap="none" spc="0" normalizeH="0" baseline="0" noProof="0" dirty="0" smtClean="0">
                <a:ln>
                  <a:noFill/>
                </a:ln>
                <a:solidFill>
                  <a:schemeClr val="bg1"/>
                </a:solidFill>
                <a:effectLst/>
                <a:uLnTx/>
                <a:uFillTx/>
              </a:rPr>
              <a:t>Released</a:t>
            </a:r>
          </a:p>
        </p:txBody>
      </p:sp>
      <p:sp>
        <p:nvSpPr>
          <p:cNvPr id="254" name="Rectangle 253"/>
          <p:cNvSpPr/>
          <p:nvPr/>
        </p:nvSpPr>
        <p:spPr bwMode="auto">
          <a:xfrm>
            <a:off x="4451525" y="6207446"/>
            <a:ext cx="379420" cy="236536"/>
          </a:xfrm>
          <a:prstGeom prst="rect">
            <a:avLst/>
          </a:prstGeom>
          <a:solidFill>
            <a:srgbClr val="000000">
              <a:lumMod val="85000"/>
              <a:lumOff val="15000"/>
            </a:srgbClr>
          </a:solidFill>
          <a:ln w="952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marL="0" marR="0" lvl="0" indent="0" algn="ctr" defTabSz="931920" eaLnBrk="1" fontAlgn="base" latinLnBrk="0" hangingPunct="1">
              <a:lnSpc>
                <a:spcPct val="100000"/>
              </a:lnSpc>
              <a:spcBef>
                <a:spcPct val="0"/>
              </a:spcBef>
              <a:spcAft>
                <a:spcPct val="0"/>
              </a:spcAft>
              <a:buClrTx/>
              <a:buSzTx/>
              <a:buFontTx/>
              <a:buNone/>
              <a:tabLst/>
              <a:defRPr/>
            </a:pPr>
            <a:endParaRPr kumimoji="0" lang="en-US" sz="2243" b="0" i="0" u="none" strike="noStrike" kern="0" cap="none" spc="0" normalizeH="0" baseline="0" noProof="0" dirty="0" smtClean="0">
              <a:ln>
                <a:noFill/>
              </a:ln>
              <a:solidFill>
                <a:srgbClr val="000000">
                  <a:lumMod val="85000"/>
                  <a:lumOff val="15000"/>
                </a:srgbClr>
              </a:solidFill>
              <a:effectLst/>
              <a:uLnTx/>
              <a:uFillTx/>
              <a:latin typeface="Segoe UI"/>
            </a:endParaRPr>
          </a:p>
        </p:txBody>
      </p:sp>
      <p:sp>
        <p:nvSpPr>
          <p:cNvPr id="255" name="TextBox 254"/>
          <p:cNvSpPr txBox="1"/>
          <p:nvPr/>
        </p:nvSpPr>
        <p:spPr>
          <a:xfrm>
            <a:off x="4993617" y="6207461"/>
            <a:ext cx="1505523" cy="259232"/>
          </a:xfrm>
          <a:prstGeom prst="rect">
            <a:avLst/>
          </a:prstGeom>
          <a:noFill/>
        </p:spPr>
        <p:txBody>
          <a:bodyPr wrap="square" lIns="0" tIns="0" rIns="0" bIns="0" rtlCol="0">
            <a:spAutoFit/>
          </a:bodyPr>
          <a:lstStyle/>
          <a:p>
            <a:pPr marL="0" marR="0" lvl="0" indent="0" defTabSz="932190" eaLnBrk="1" fontAlgn="auto" latinLnBrk="0" hangingPunct="1">
              <a:lnSpc>
                <a:spcPct val="90000"/>
              </a:lnSpc>
              <a:spcBef>
                <a:spcPct val="20000"/>
              </a:spcBef>
              <a:spcAft>
                <a:spcPts val="0"/>
              </a:spcAft>
              <a:buClrTx/>
              <a:buSzPct val="80000"/>
              <a:buFontTx/>
              <a:buNone/>
              <a:tabLst/>
              <a:defRPr/>
            </a:pPr>
            <a:r>
              <a:rPr kumimoji="0" lang="en-US" sz="1835" b="0" i="0" u="none" strike="noStrike" kern="0" cap="none" spc="0" normalizeH="0" baseline="0" noProof="0" dirty="0" smtClean="0">
                <a:ln>
                  <a:noFill/>
                </a:ln>
                <a:solidFill>
                  <a:schemeClr val="bg1"/>
                </a:solidFill>
                <a:effectLst/>
                <a:uLnTx/>
                <a:uFillTx/>
              </a:rPr>
              <a:t>Coming Soon</a:t>
            </a:r>
          </a:p>
        </p:txBody>
      </p:sp>
      <p:sp>
        <p:nvSpPr>
          <p:cNvPr id="256" name="Rectangle 255"/>
          <p:cNvSpPr/>
          <p:nvPr/>
        </p:nvSpPr>
        <p:spPr bwMode="auto">
          <a:xfrm>
            <a:off x="6997810" y="6221360"/>
            <a:ext cx="379420" cy="236536"/>
          </a:xfrm>
          <a:prstGeom prst="rect">
            <a:avLst/>
          </a:prstGeom>
          <a:solidFill>
            <a:srgbClr val="FFC000"/>
          </a:solidFill>
          <a:ln w="952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marL="0" marR="0" lvl="0" indent="0" algn="ctr" defTabSz="931920" eaLnBrk="1" fontAlgn="base" latinLnBrk="0" hangingPunct="1">
              <a:lnSpc>
                <a:spcPct val="100000"/>
              </a:lnSpc>
              <a:spcBef>
                <a:spcPct val="0"/>
              </a:spcBef>
              <a:spcAft>
                <a:spcPct val="0"/>
              </a:spcAft>
              <a:buClrTx/>
              <a:buSzTx/>
              <a:buFontTx/>
              <a:buNone/>
              <a:tabLst/>
              <a:defRPr/>
            </a:pPr>
            <a:endParaRPr kumimoji="0" lang="en-US" sz="2243" b="0" i="0" u="none" strike="noStrike" kern="0" cap="none" spc="0" normalizeH="0" baseline="0" noProof="0" dirty="0" smtClean="0">
              <a:ln>
                <a:noFill/>
              </a:ln>
              <a:solidFill>
                <a:srgbClr val="000000">
                  <a:lumMod val="85000"/>
                  <a:lumOff val="15000"/>
                </a:srgbClr>
              </a:solidFill>
              <a:effectLst/>
              <a:uLnTx/>
              <a:uFillTx/>
              <a:latin typeface="Segoe UI"/>
            </a:endParaRPr>
          </a:p>
        </p:txBody>
      </p:sp>
      <p:sp>
        <p:nvSpPr>
          <p:cNvPr id="257" name="TextBox 256"/>
          <p:cNvSpPr txBox="1"/>
          <p:nvPr/>
        </p:nvSpPr>
        <p:spPr>
          <a:xfrm>
            <a:off x="7539896" y="6221375"/>
            <a:ext cx="968461" cy="259232"/>
          </a:xfrm>
          <a:prstGeom prst="rect">
            <a:avLst/>
          </a:prstGeom>
          <a:noFill/>
        </p:spPr>
        <p:txBody>
          <a:bodyPr wrap="square" lIns="0" tIns="0" rIns="0" bIns="0" rtlCol="0">
            <a:spAutoFit/>
          </a:bodyPr>
          <a:lstStyle/>
          <a:p>
            <a:pPr marL="0" marR="0" lvl="0" indent="0" defTabSz="932190" eaLnBrk="1" fontAlgn="auto" latinLnBrk="0" hangingPunct="1">
              <a:lnSpc>
                <a:spcPct val="90000"/>
              </a:lnSpc>
              <a:spcBef>
                <a:spcPct val="20000"/>
              </a:spcBef>
              <a:spcAft>
                <a:spcPts val="0"/>
              </a:spcAft>
              <a:buClrTx/>
              <a:buSzPct val="80000"/>
              <a:buFontTx/>
              <a:buNone/>
              <a:tabLst/>
              <a:defRPr/>
            </a:pPr>
            <a:r>
              <a:rPr kumimoji="0" lang="en-US" sz="1835" b="0" i="0" u="none" strike="noStrike" kern="0" cap="none" spc="0" normalizeH="0" baseline="0" noProof="0" dirty="0" smtClean="0">
                <a:ln>
                  <a:noFill/>
                </a:ln>
                <a:solidFill>
                  <a:schemeClr val="bg1"/>
                </a:solidFill>
                <a:effectLst/>
                <a:uLnTx/>
                <a:uFillTx/>
              </a:rPr>
              <a:t>Partners</a:t>
            </a:r>
          </a:p>
        </p:txBody>
      </p:sp>
      <p:sp>
        <p:nvSpPr>
          <p:cNvPr id="258" name="TextBox 257"/>
          <p:cNvSpPr txBox="1"/>
          <p:nvPr/>
        </p:nvSpPr>
        <p:spPr>
          <a:xfrm>
            <a:off x="2326235" y="4780229"/>
            <a:ext cx="6414370" cy="224114"/>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000000"/>
                </a:solidFill>
                <a:effectLst/>
                <a:uLnTx/>
                <a:uFillTx/>
              </a:rPr>
              <a:t>Partner Technologies (Media Processors, Origin Servers, Live Encoders etc.)</a:t>
            </a:r>
          </a:p>
        </p:txBody>
      </p:sp>
      <p:sp>
        <p:nvSpPr>
          <p:cNvPr id="259" name="Rectangle 258"/>
          <p:cNvSpPr/>
          <p:nvPr/>
        </p:nvSpPr>
        <p:spPr>
          <a:xfrm>
            <a:off x="2988223" y="3742892"/>
            <a:ext cx="1093245" cy="918859"/>
          </a:xfrm>
          <a:prstGeom prst="rect">
            <a:avLst/>
          </a:prstGeom>
          <a:solidFill>
            <a:srgbClr val="007233"/>
          </a:solidFill>
          <a:ln w="25400" cap="flat" cmpd="sng" algn="ctr">
            <a:noFill/>
            <a:prstDash val="solid"/>
          </a:ln>
          <a:effectLst/>
        </p:spPr>
        <p:txBody>
          <a:bodyPr lIns="93213" tIns="46608" rIns="93213" bIns="46608" rtlCol="0" anchor="ctr"/>
          <a:lstStyle/>
          <a:p>
            <a:pPr marL="0" marR="0" lvl="0" indent="0" defTabSz="1242631" eaLnBrk="1" fontAlgn="auto" latinLnBrk="0" hangingPunct="1">
              <a:lnSpc>
                <a:spcPct val="100000"/>
              </a:lnSpc>
              <a:spcBef>
                <a:spcPts val="0"/>
              </a:spcBef>
              <a:spcAft>
                <a:spcPts val="0"/>
              </a:spcAft>
              <a:buClrTx/>
              <a:buSzTx/>
              <a:buFontTx/>
              <a:buNone/>
              <a:tabLst/>
              <a:defRPr/>
            </a:pPr>
            <a:endParaRPr kumimoji="0" lang="en-US" sz="1122" b="0" i="0" u="sng" strike="noStrike" kern="0" cap="none" spc="0" normalizeH="0" baseline="0" noProof="0" dirty="0" smtClean="0">
              <a:ln>
                <a:noFill/>
              </a:ln>
              <a:solidFill>
                <a:srgbClr val="FFFFFF"/>
              </a:solidFill>
              <a:effectLst/>
              <a:uLnTx/>
              <a:uFillTx/>
              <a:ea typeface="Segoe UI" pitchFamily="34" charset="0"/>
              <a:cs typeface="Calibri" pitchFamily="34" charset="0"/>
            </a:endParaRPr>
          </a:p>
        </p:txBody>
      </p:sp>
      <p:sp>
        <p:nvSpPr>
          <p:cNvPr id="260" name="TextBox 259"/>
          <p:cNvSpPr txBox="1"/>
          <p:nvPr/>
        </p:nvSpPr>
        <p:spPr>
          <a:xfrm>
            <a:off x="3020326" y="3792511"/>
            <a:ext cx="1043235" cy="352226"/>
          </a:xfrm>
          <a:prstGeom prst="rect">
            <a:avLst/>
          </a:prstGeom>
          <a:noFill/>
        </p:spPr>
        <p:txBody>
          <a:bodyPr wrap="square" lIns="0" tIns="0" rIns="0" bIns="0" rtlCol="0">
            <a:spAutoFit/>
          </a:bodyPr>
          <a:lstStyle/>
          <a:p>
            <a:pPr marL="0" marR="0" lvl="0" indent="0" defTabSz="932136" eaLnBrk="1" fontAlgn="auto" latinLnBrk="0" hangingPunct="1">
              <a:lnSpc>
                <a:spcPct val="100000"/>
              </a:lnSpc>
              <a:spcBef>
                <a:spcPts val="0"/>
              </a:spcBef>
              <a:spcAft>
                <a:spcPts val="0"/>
              </a:spcAft>
              <a:buClrTx/>
              <a:buSzTx/>
              <a:buFontTx/>
              <a:buNone/>
              <a:tabLst/>
              <a:defRPr/>
            </a:pPr>
            <a:r>
              <a:rPr kumimoji="0" lang="en-US" sz="1122" b="0" i="0" u="none" strike="noStrike" kern="0" cap="none" spc="0" normalizeH="0" baseline="0" noProof="0" dirty="0">
                <a:ln>
                  <a:noFill/>
                </a:ln>
                <a:gradFill>
                  <a:gsLst>
                    <a:gs pos="0">
                      <a:srgbClr val="FFFFFF"/>
                    </a:gs>
                    <a:gs pos="86000">
                      <a:srgbClr val="FFFFFF"/>
                    </a:gs>
                  </a:gsLst>
                  <a:lin ang="5400000" scaled="0"/>
                </a:gradFill>
                <a:effectLst/>
                <a:uLnTx/>
                <a:uFillTx/>
              </a:rPr>
              <a:t>Static/Dynamic Packaging</a:t>
            </a:r>
          </a:p>
        </p:txBody>
      </p:sp>
      <p:pic>
        <p:nvPicPr>
          <p:cNvPr id="261" name="Picture 260"/>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059761" y="4250714"/>
            <a:ext cx="411120" cy="377804"/>
          </a:xfrm>
          <a:prstGeom prst="rect">
            <a:avLst/>
          </a:prstGeom>
        </p:spPr>
      </p:pic>
      <p:sp>
        <p:nvSpPr>
          <p:cNvPr id="262" name="TextBox 261"/>
          <p:cNvSpPr txBox="1"/>
          <p:nvPr/>
        </p:nvSpPr>
        <p:spPr>
          <a:xfrm>
            <a:off x="3625720" y="5481358"/>
            <a:ext cx="4324349" cy="288073"/>
          </a:xfrm>
          <a:prstGeom prst="rect">
            <a:avLst/>
          </a:prstGeom>
          <a:noFill/>
        </p:spPr>
        <p:txBody>
          <a:bodyPr wrap="none" lIns="0" tIns="0" rIns="0" bIns="0" rtlCol="0">
            <a:spAutoFit/>
          </a:bodyPr>
          <a:lstStyle/>
          <a:p>
            <a:pPr marL="0" marR="0" lvl="0" indent="0" defTabSz="932372" eaLnBrk="1" fontAlgn="auto" latinLnBrk="0" hangingPunct="1">
              <a:lnSpc>
                <a:spcPct val="90000"/>
              </a:lnSpc>
              <a:spcBef>
                <a:spcPct val="20000"/>
              </a:spcBef>
              <a:spcAft>
                <a:spcPts val="0"/>
              </a:spcAft>
              <a:buClrTx/>
              <a:buSzPct val="80000"/>
              <a:buFontTx/>
              <a:buNone/>
              <a:tabLst/>
              <a:defRPr/>
            </a:pPr>
            <a:r>
              <a:rPr kumimoji="0" lang="en-US" sz="2039" b="0" i="0" u="none" strike="noStrike" kern="0" cap="none" spc="0" normalizeH="0" baseline="0" noProof="0" dirty="0" smtClean="0">
                <a:ln>
                  <a:noFill/>
                </a:ln>
                <a:solidFill>
                  <a:srgbClr val="000000"/>
                </a:solidFill>
                <a:effectLst/>
                <a:uLnTx/>
                <a:uFillTx/>
              </a:rPr>
              <a:t>(Fabric, Storage, Compute, Database)</a:t>
            </a:r>
          </a:p>
        </p:txBody>
      </p:sp>
    </p:spTree>
    <p:extLst>
      <p:ext uri="{BB962C8B-B14F-4D97-AF65-F5344CB8AC3E}">
        <p14:creationId xmlns:p14="http://schemas.microsoft.com/office/powerpoint/2010/main" val="42053899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7"/>
                                        </p:tgtEl>
                                        <p:attrNameLst>
                                          <p:attrName>style.visibility</p:attrName>
                                        </p:attrNameLst>
                                      </p:cBhvr>
                                      <p:to>
                                        <p:strVal val="visible"/>
                                      </p:to>
                                    </p:set>
                                    <p:animEffect transition="in" filter="fade">
                                      <p:cBhvr>
                                        <p:cTn id="7" dur="500"/>
                                        <p:tgtEl>
                                          <p:spTgt spid="187"/>
                                        </p:tgtEl>
                                      </p:cBhvr>
                                    </p:animEffect>
                                  </p:childTnLst>
                                </p:cTn>
                              </p:par>
                              <p:par>
                                <p:cTn id="8" presetID="10" presetClass="entr" presetSubtype="0" fill="hold" nodeType="withEffect">
                                  <p:stCondLst>
                                    <p:cond delay="0"/>
                                  </p:stCondLst>
                                  <p:childTnLst>
                                    <p:set>
                                      <p:cBhvr>
                                        <p:cTn id="9" dur="1" fill="hold">
                                          <p:stCondLst>
                                            <p:cond delay="0"/>
                                          </p:stCondLst>
                                        </p:cTn>
                                        <p:tgtEl>
                                          <p:spTgt spid="244"/>
                                        </p:tgtEl>
                                        <p:attrNameLst>
                                          <p:attrName>style.visibility</p:attrName>
                                        </p:attrNameLst>
                                      </p:cBhvr>
                                      <p:to>
                                        <p:strVal val="visible"/>
                                      </p:to>
                                    </p:set>
                                    <p:animEffect transition="in" filter="fade">
                                      <p:cBhvr>
                                        <p:cTn id="10" dur="500"/>
                                        <p:tgtEl>
                                          <p:spTgt spid="2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2"/>
                                        </p:tgtEl>
                                        <p:attrNameLst>
                                          <p:attrName>style.visibility</p:attrName>
                                        </p:attrNameLst>
                                      </p:cBhvr>
                                      <p:to>
                                        <p:strVal val="visible"/>
                                      </p:to>
                                    </p:set>
                                    <p:animEffect transition="in" filter="fade">
                                      <p:cBhvr>
                                        <p:cTn id="13" dur="500"/>
                                        <p:tgtEl>
                                          <p:spTgt spid="25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3"/>
                                        </p:tgtEl>
                                        <p:attrNameLst>
                                          <p:attrName>style.visibility</p:attrName>
                                        </p:attrNameLst>
                                      </p:cBhvr>
                                      <p:to>
                                        <p:strVal val="visible"/>
                                      </p:to>
                                    </p:set>
                                    <p:animEffect transition="in" filter="fade">
                                      <p:cBhvr>
                                        <p:cTn id="16" dur="500"/>
                                        <p:tgtEl>
                                          <p:spTgt spid="25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4"/>
                                        </p:tgtEl>
                                        <p:attrNameLst>
                                          <p:attrName>style.visibility</p:attrName>
                                        </p:attrNameLst>
                                      </p:cBhvr>
                                      <p:to>
                                        <p:strVal val="visible"/>
                                      </p:to>
                                    </p:set>
                                    <p:animEffect transition="in" filter="fade">
                                      <p:cBhvr>
                                        <p:cTn id="19" dur="500"/>
                                        <p:tgtEl>
                                          <p:spTgt spid="25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5"/>
                                        </p:tgtEl>
                                        <p:attrNameLst>
                                          <p:attrName>style.visibility</p:attrName>
                                        </p:attrNameLst>
                                      </p:cBhvr>
                                      <p:to>
                                        <p:strVal val="visible"/>
                                      </p:to>
                                    </p:set>
                                    <p:animEffect transition="in" filter="fade">
                                      <p:cBhvr>
                                        <p:cTn id="22" dur="500"/>
                                        <p:tgtEl>
                                          <p:spTgt spid="25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6"/>
                                        </p:tgtEl>
                                        <p:attrNameLst>
                                          <p:attrName>style.visibility</p:attrName>
                                        </p:attrNameLst>
                                      </p:cBhvr>
                                      <p:to>
                                        <p:strVal val="visible"/>
                                      </p:to>
                                    </p:set>
                                    <p:animEffect transition="in" filter="fade">
                                      <p:cBhvr>
                                        <p:cTn id="25" dur="500"/>
                                        <p:tgtEl>
                                          <p:spTgt spid="25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7"/>
                                        </p:tgtEl>
                                        <p:attrNameLst>
                                          <p:attrName>style.visibility</p:attrName>
                                        </p:attrNameLst>
                                      </p:cBhvr>
                                      <p:to>
                                        <p:strVal val="visible"/>
                                      </p:to>
                                    </p:set>
                                    <p:animEffect transition="in" filter="fade">
                                      <p:cBhvr>
                                        <p:cTn id="28" dur="500"/>
                                        <p:tgtEl>
                                          <p:spTgt spid="2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2"/>
                                        </p:tgtEl>
                                        <p:attrNameLst>
                                          <p:attrName>style.visibility</p:attrName>
                                        </p:attrNameLst>
                                      </p:cBhvr>
                                      <p:to>
                                        <p:strVal val="visible"/>
                                      </p:to>
                                    </p:set>
                                    <p:animEffect transition="in" filter="fade">
                                      <p:cBhvr>
                                        <p:cTn id="31" dur="500"/>
                                        <p:tgtEl>
                                          <p:spTgt spid="26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7"/>
                                        </p:tgtEl>
                                        <p:attrNameLst>
                                          <p:attrName>style.visibility</p:attrName>
                                        </p:attrNameLst>
                                      </p:cBhvr>
                                      <p:to>
                                        <p:strVal val="visible"/>
                                      </p:to>
                                    </p:set>
                                    <p:animEffect transition="in" filter="fade">
                                      <p:cBhvr>
                                        <p:cTn id="36" dur="500"/>
                                        <p:tgtEl>
                                          <p:spTgt spid="17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1"/>
                                        </p:tgtEl>
                                        <p:attrNameLst>
                                          <p:attrName>style.visibility</p:attrName>
                                        </p:attrNameLst>
                                      </p:cBhvr>
                                      <p:to>
                                        <p:strVal val="visible"/>
                                      </p:to>
                                    </p:set>
                                    <p:animEffect transition="in" filter="fade">
                                      <p:cBhvr>
                                        <p:cTn id="39" dur="500"/>
                                        <p:tgtEl>
                                          <p:spTgt spid="18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0"/>
                                        </p:tgtEl>
                                        <p:attrNameLst>
                                          <p:attrName>style.visibility</p:attrName>
                                        </p:attrNameLst>
                                      </p:cBhvr>
                                      <p:to>
                                        <p:strVal val="visible"/>
                                      </p:to>
                                    </p:set>
                                    <p:animEffect transition="in" filter="fade">
                                      <p:cBhvr>
                                        <p:cTn id="42" dur="500"/>
                                        <p:tgtEl>
                                          <p:spTgt spid="18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3"/>
                                        </p:tgtEl>
                                        <p:attrNameLst>
                                          <p:attrName>style.visibility</p:attrName>
                                        </p:attrNameLst>
                                      </p:cBhvr>
                                      <p:to>
                                        <p:strVal val="visible"/>
                                      </p:to>
                                    </p:set>
                                    <p:animEffect transition="in" filter="fade">
                                      <p:cBhvr>
                                        <p:cTn id="45" dur="500"/>
                                        <p:tgtEl>
                                          <p:spTgt spid="183"/>
                                        </p:tgtEl>
                                      </p:cBhvr>
                                    </p:animEffect>
                                  </p:childTnLst>
                                </p:cTn>
                              </p:par>
                              <p:par>
                                <p:cTn id="46" presetID="10" presetClass="entr" presetSubtype="0" fill="hold" nodeType="withEffect">
                                  <p:stCondLst>
                                    <p:cond delay="0"/>
                                  </p:stCondLst>
                                  <p:childTnLst>
                                    <p:set>
                                      <p:cBhvr>
                                        <p:cTn id="47" dur="1" fill="hold">
                                          <p:stCondLst>
                                            <p:cond delay="0"/>
                                          </p:stCondLst>
                                        </p:cTn>
                                        <p:tgtEl>
                                          <p:spTgt spid="248"/>
                                        </p:tgtEl>
                                        <p:attrNameLst>
                                          <p:attrName>style.visibility</p:attrName>
                                        </p:attrNameLst>
                                      </p:cBhvr>
                                      <p:to>
                                        <p:strVal val="visible"/>
                                      </p:to>
                                    </p:set>
                                    <p:animEffect transition="in" filter="fade">
                                      <p:cBhvr>
                                        <p:cTn id="48" dur="500"/>
                                        <p:tgtEl>
                                          <p:spTgt spid="2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8"/>
                                        </p:tgtEl>
                                        <p:attrNameLst>
                                          <p:attrName>style.visibility</p:attrName>
                                        </p:attrNameLst>
                                      </p:cBhvr>
                                      <p:to>
                                        <p:strVal val="visible"/>
                                      </p:to>
                                    </p:set>
                                    <p:animEffect transition="in" filter="fade">
                                      <p:cBhvr>
                                        <p:cTn id="51" dur="500"/>
                                        <p:tgtEl>
                                          <p:spTgt spid="18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9"/>
                                        </p:tgtEl>
                                        <p:attrNameLst>
                                          <p:attrName>style.visibility</p:attrName>
                                        </p:attrNameLst>
                                      </p:cBhvr>
                                      <p:to>
                                        <p:strVal val="visible"/>
                                      </p:to>
                                    </p:set>
                                    <p:animEffect transition="in" filter="fade">
                                      <p:cBhvr>
                                        <p:cTn id="54" dur="500"/>
                                        <p:tgtEl>
                                          <p:spTgt spid="18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0"/>
                                        </p:tgtEl>
                                        <p:attrNameLst>
                                          <p:attrName>style.visibility</p:attrName>
                                        </p:attrNameLst>
                                      </p:cBhvr>
                                      <p:to>
                                        <p:strVal val="visible"/>
                                      </p:to>
                                    </p:set>
                                    <p:animEffect transition="in" filter="fade">
                                      <p:cBhvr>
                                        <p:cTn id="57" dur="500"/>
                                        <p:tgtEl>
                                          <p:spTgt spid="19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91"/>
                                        </p:tgtEl>
                                        <p:attrNameLst>
                                          <p:attrName>style.visibility</p:attrName>
                                        </p:attrNameLst>
                                      </p:cBhvr>
                                      <p:to>
                                        <p:strVal val="visible"/>
                                      </p:to>
                                    </p:set>
                                    <p:animEffect transition="in" filter="fade">
                                      <p:cBhvr>
                                        <p:cTn id="60" dur="500"/>
                                        <p:tgtEl>
                                          <p:spTgt spid="19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92"/>
                                        </p:tgtEl>
                                        <p:attrNameLst>
                                          <p:attrName>style.visibility</p:attrName>
                                        </p:attrNameLst>
                                      </p:cBhvr>
                                      <p:to>
                                        <p:strVal val="visible"/>
                                      </p:to>
                                    </p:set>
                                    <p:animEffect transition="in" filter="fade">
                                      <p:cBhvr>
                                        <p:cTn id="63" dur="500"/>
                                        <p:tgtEl>
                                          <p:spTgt spid="19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3"/>
                                        </p:tgtEl>
                                        <p:attrNameLst>
                                          <p:attrName>style.visibility</p:attrName>
                                        </p:attrNameLst>
                                      </p:cBhvr>
                                      <p:to>
                                        <p:strVal val="visible"/>
                                      </p:to>
                                    </p:set>
                                    <p:animEffect transition="in" filter="fade">
                                      <p:cBhvr>
                                        <p:cTn id="66" dur="500"/>
                                        <p:tgtEl>
                                          <p:spTgt spid="19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94"/>
                                        </p:tgtEl>
                                        <p:attrNameLst>
                                          <p:attrName>style.visibility</p:attrName>
                                        </p:attrNameLst>
                                      </p:cBhvr>
                                      <p:to>
                                        <p:strVal val="visible"/>
                                      </p:to>
                                    </p:set>
                                    <p:animEffect transition="in" filter="fade">
                                      <p:cBhvr>
                                        <p:cTn id="69" dur="500"/>
                                        <p:tgtEl>
                                          <p:spTgt spid="19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5"/>
                                        </p:tgtEl>
                                        <p:attrNameLst>
                                          <p:attrName>style.visibility</p:attrName>
                                        </p:attrNameLst>
                                      </p:cBhvr>
                                      <p:to>
                                        <p:strVal val="visible"/>
                                      </p:to>
                                    </p:set>
                                    <p:animEffect transition="in" filter="fade">
                                      <p:cBhvr>
                                        <p:cTn id="72" dur="500"/>
                                        <p:tgtEl>
                                          <p:spTgt spid="19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96"/>
                                        </p:tgtEl>
                                        <p:attrNameLst>
                                          <p:attrName>style.visibility</p:attrName>
                                        </p:attrNameLst>
                                      </p:cBhvr>
                                      <p:to>
                                        <p:strVal val="visible"/>
                                      </p:to>
                                    </p:set>
                                    <p:animEffect transition="in" filter="fade">
                                      <p:cBhvr>
                                        <p:cTn id="75" dur="500"/>
                                        <p:tgtEl>
                                          <p:spTgt spid="19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97"/>
                                        </p:tgtEl>
                                        <p:attrNameLst>
                                          <p:attrName>style.visibility</p:attrName>
                                        </p:attrNameLst>
                                      </p:cBhvr>
                                      <p:to>
                                        <p:strVal val="visible"/>
                                      </p:to>
                                    </p:set>
                                    <p:animEffect transition="in" filter="fade">
                                      <p:cBhvr>
                                        <p:cTn id="78" dur="500"/>
                                        <p:tgtEl>
                                          <p:spTgt spid="19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98"/>
                                        </p:tgtEl>
                                        <p:attrNameLst>
                                          <p:attrName>style.visibility</p:attrName>
                                        </p:attrNameLst>
                                      </p:cBhvr>
                                      <p:to>
                                        <p:strVal val="visible"/>
                                      </p:to>
                                    </p:set>
                                    <p:animEffect transition="in" filter="fade">
                                      <p:cBhvr>
                                        <p:cTn id="81" dur="500"/>
                                        <p:tgtEl>
                                          <p:spTgt spid="19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99"/>
                                        </p:tgtEl>
                                        <p:attrNameLst>
                                          <p:attrName>style.visibility</p:attrName>
                                        </p:attrNameLst>
                                      </p:cBhvr>
                                      <p:to>
                                        <p:strVal val="visible"/>
                                      </p:to>
                                    </p:set>
                                    <p:animEffect transition="in" filter="fade">
                                      <p:cBhvr>
                                        <p:cTn id="84" dur="500"/>
                                        <p:tgtEl>
                                          <p:spTgt spid="19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00"/>
                                        </p:tgtEl>
                                        <p:attrNameLst>
                                          <p:attrName>style.visibility</p:attrName>
                                        </p:attrNameLst>
                                      </p:cBhvr>
                                      <p:to>
                                        <p:strVal val="visible"/>
                                      </p:to>
                                    </p:set>
                                    <p:animEffect transition="in" filter="fade">
                                      <p:cBhvr>
                                        <p:cTn id="87" dur="500"/>
                                        <p:tgtEl>
                                          <p:spTgt spid="20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01"/>
                                        </p:tgtEl>
                                        <p:attrNameLst>
                                          <p:attrName>style.visibility</p:attrName>
                                        </p:attrNameLst>
                                      </p:cBhvr>
                                      <p:to>
                                        <p:strVal val="visible"/>
                                      </p:to>
                                    </p:set>
                                    <p:animEffect transition="in" filter="fade">
                                      <p:cBhvr>
                                        <p:cTn id="90" dur="500"/>
                                        <p:tgtEl>
                                          <p:spTgt spid="20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02"/>
                                        </p:tgtEl>
                                        <p:attrNameLst>
                                          <p:attrName>style.visibility</p:attrName>
                                        </p:attrNameLst>
                                      </p:cBhvr>
                                      <p:to>
                                        <p:strVal val="visible"/>
                                      </p:to>
                                    </p:set>
                                    <p:animEffect transition="in" filter="fade">
                                      <p:cBhvr>
                                        <p:cTn id="93" dur="500"/>
                                        <p:tgtEl>
                                          <p:spTgt spid="20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03"/>
                                        </p:tgtEl>
                                        <p:attrNameLst>
                                          <p:attrName>style.visibility</p:attrName>
                                        </p:attrNameLst>
                                      </p:cBhvr>
                                      <p:to>
                                        <p:strVal val="visible"/>
                                      </p:to>
                                    </p:set>
                                    <p:animEffect transition="in" filter="fade">
                                      <p:cBhvr>
                                        <p:cTn id="96" dur="500"/>
                                        <p:tgtEl>
                                          <p:spTgt spid="20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04"/>
                                        </p:tgtEl>
                                        <p:attrNameLst>
                                          <p:attrName>style.visibility</p:attrName>
                                        </p:attrNameLst>
                                      </p:cBhvr>
                                      <p:to>
                                        <p:strVal val="visible"/>
                                      </p:to>
                                    </p:set>
                                    <p:animEffect transition="in" filter="fade">
                                      <p:cBhvr>
                                        <p:cTn id="99" dur="500"/>
                                        <p:tgtEl>
                                          <p:spTgt spid="204"/>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05"/>
                                        </p:tgtEl>
                                        <p:attrNameLst>
                                          <p:attrName>style.visibility</p:attrName>
                                        </p:attrNameLst>
                                      </p:cBhvr>
                                      <p:to>
                                        <p:strVal val="visible"/>
                                      </p:to>
                                    </p:set>
                                    <p:animEffect transition="in" filter="fade">
                                      <p:cBhvr>
                                        <p:cTn id="102" dur="500"/>
                                        <p:tgtEl>
                                          <p:spTgt spid="20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06"/>
                                        </p:tgtEl>
                                        <p:attrNameLst>
                                          <p:attrName>style.visibility</p:attrName>
                                        </p:attrNameLst>
                                      </p:cBhvr>
                                      <p:to>
                                        <p:strVal val="visible"/>
                                      </p:to>
                                    </p:set>
                                    <p:animEffect transition="in" filter="fade">
                                      <p:cBhvr>
                                        <p:cTn id="105" dur="500"/>
                                        <p:tgtEl>
                                          <p:spTgt spid="20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07"/>
                                        </p:tgtEl>
                                        <p:attrNameLst>
                                          <p:attrName>style.visibility</p:attrName>
                                        </p:attrNameLst>
                                      </p:cBhvr>
                                      <p:to>
                                        <p:strVal val="visible"/>
                                      </p:to>
                                    </p:set>
                                    <p:animEffect transition="in" filter="fade">
                                      <p:cBhvr>
                                        <p:cTn id="108" dur="500"/>
                                        <p:tgtEl>
                                          <p:spTgt spid="20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08"/>
                                        </p:tgtEl>
                                        <p:attrNameLst>
                                          <p:attrName>style.visibility</p:attrName>
                                        </p:attrNameLst>
                                      </p:cBhvr>
                                      <p:to>
                                        <p:strVal val="visible"/>
                                      </p:to>
                                    </p:set>
                                    <p:animEffect transition="in" filter="fade">
                                      <p:cBhvr>
                                        <p:cTn id="111" dur="500"/>
                                        <p:tgtEl>
                                          <p:spTgt spid="208"/>
                                        </p:tgtEl>
                                      </p:cBhvr>
                                    </p:animEffect>
                                  </p:childTnLst>
                                </p:cTn>
                              </p:par>
                              <p:par>
                                <p:cTn id="112" presetID="10" presetClass="entr" presetSubtype="0" fill="hold" nodeType="withEffect">
                                  <p:stCondLst>
                                    <p:cond delay="0"/>
                                  </p:stCondLst>
                                  <p:childTnLst>
                                    <p:set>
                                      <p:cBhvr>
                                        <p:cTn id="113" dur="1" fill="hold">
                                          <p:stCondLst>
                                            <p:cond delay="0"/>
                                          </p:stCondLst>
                                        </p:cTn>
                                        <p:tgtEl>
                                          <p:spTgt spid="210"/>
                                        </p:tgtEl>
                                        <p:attrNameLst>
                                          <p:attrName>style.visibility</p:attrName>
                                        </p:attrNameLst>
                                      </p:cBhvr>
                                      <p:to>
                                        <p:strVal val="visible"/>
                                      </p:to>
                                    </p:set>
                                    <p:animEffect transition="in" filter="fade">
                                      <p:cBhvr>
                                        <p:cTn id="114" dur="500"/>
                                        <p:tgtEl>
                                          <p:spTgt spid="210"/>
                                        </p:tgtEl>
                                      </p:cBhvr>
                                    </p:animEffect>
                                  </p:childTnLst>
                                </p:cTn>
                              </p:par>
                              <p:par>
                                <p:cTn id="115" presetID="10" presetClass="entr" presetSubtype="0" fill="hold" nodeType="withEffect">
                                  <p:stCondLst>
                                    <p:cond delay="0"/>
                                  </p:stCondLst>
                                  <p:childTnLst>
                                    <p:set>
                                      <p:cBhvr>
                                        <p:cTn id="116" dur="1" fill="hold">
                                          <p:stCondLst>
                                            <p:cond delay="0"/>
                                          </p:stCondLst>
                                        </p:cTn>
                                        <p:tgtEl>
                                          <p:spTgt spid="211"/>
                                        </p:tgtEl>
                                        <p:attrNameLst>
                                          <p:attrName>style.visibility</p:attrName>
                                        </p:attrNameLst>
                                      </p:cBhvr>
                                      <p:to>
                                        <p:strVal val="visible"/>
                                      </p:to>
                                    </p:set>
                                    <p:animEffect transition="in" filter="fade">
                                      <p:cBhvr>
                                        <p:cTn id="117" dur="500"/>
                                        <p:tgtEl>
                                          <p:spTgt spid="211"/>
                                        </p:tgtEl>
                                      </p:cBhvr>
                                    </p:animEffect>
                                  </p:childTnLst>
                                </p:cTn>
                              </p:par>
                              <p:par>
                                <p:cTn id="118" presetID="10" presetClass="entr" presetSubtype="0" fill="hold" nodeType="withEffect">
                                  <p:stCondLst>
                                    <p:cond delay="0"/>
                                  </p:stCondLst>
                                  <p:childTnLst>
                                    <p:set>
                                      <p:cBhvr>
                                        <p:cTn id="119" dur="1" fill="hold">
                                          <p:stCondLst>
                                            <p:cond delay="0"/>
                                          </p:stCondLst>
                                        </p:cTn>
                                        <p:tgtEl>
                                          <p:spTgt spid="212"/>
                                        </p:tgtEl>
                                        <p:attrNameLst>
                                          <p:attrName>style.visibility</p:attrName>
                                        </p:attrNameLst>
                                      </p:cBhvr>
                                      <p:to>
                                        <p:strVal val="visible"/>
                                      </p:to>
                                    </p:set>
                                    <p:animEffect transition="in" filter="fade">
                                      <p:cBhvr>
                                        <p:cTn id="120" dur="500"/>
                                        <p:tgtEl>
                                          <p:spTgt spid="212"/>
                                        </p:tgtEl>
                                      </p:cBhvr>
                                    </p:animEffect>
                                  </p:childTnLst>
                                </p:cTn>
                              </p:par>
                              <p:par>
                                <p:cTn id="121" presetID="10" presetClass="entr" presetSubtype="0" fill="hold" nodeType="withEffect">
                                  <p:stCondLst>
                                    <p:cond delay="0"/>
                                  </p:stCondLst>
                                  <p:childTnLst>
                                    <p:set>
                                      <p:cBhvr>
                                        <p:cTn id="122" dur="1" fill="hold">
                                          <p:stCondLst>
                                            <p:cond delay="0"/>
                                          </p:stCondLst>
                                        </p:cTn>
                                        <p:tgtEl>
                                          <p:spTgt spid="213"/>
                                        </p:tgtEl>
                                        <p:attrNameLst>
                                          <p:attrName>style.visibility</p:attrName>
                                        </p:attrNameLst>
                                      </p:cBhvr>
                                      <p:to>
                                        <p:strVal val="visible"/>
                                      </p:to>
                                    </p:set>
                                    <p:animEffect transition="in" filter="fade">
                                      <p:cBhvr>
                                        <p:cTn id="123" dur="500"/>
                                        <p:tgtEl>
                                          <p:spTgt spid="213"/>
                                        </p:tgtEl>
                                      </p:cBhvr>
                                    </p:animEffect>
                                  </p:childTnLst>
                                </p:cTn>
                              </p:par>
                              <p:par>
                                <p:cTn id="124" presetID="10" presetClass="entr" presetSubtype="0" fill="hold" nodeType="withEffect">
                                  <p:stCondLst>
                                    <p:cond delay="0"/>
                                  </p:stCondLst>
                                  <p:childTnLst>
                                    <p:set>
                                      <p:cBhvr>
                                        <p:cTn id="125" dur="1" fill="hold">
                                          <p:stCondLst>
                                            <p:cond delay="0"/>
                                          </p:stCondLst>
                                        </p:cTn>
                                        <p:tgtEl>
                                          <p:spTgt spid="214"/>
                                        </p:tgtEl>
                                        <p:attrNameLst>
                                          <p:attrName>style.visibility</p:attrName>
                                        </p:attrNameLst>
                                      </p:cBhvr>
                                      <p:to>
                                        <p:strVal val="visible"/>
                                      </p:to>
                                    </p:set>
                                    <p:animEffect transition="in" filter="fade">
                                      <p:cBhvr>
                                        <p:cTn id="126" dur="500"/>
                                        <p:tgtEl>
                                          <p:spTgt spid="214"/>
                                        </p:tgtEl>
                                      </p:cBhvr>
                                    </p:animEffect>
                                  </p:childTnLst>
                                </p:cTn>
                              </p:par>
                              <p:par>
                                <p:cTn id="127" presetID="10" presetClass="entr" presetSubtype="0" fill="hold" nodeType="withEffect">
                                  <p:stCondLst>
                                    <p:cond delay="0"/>
                                  </p:stCondLst>
                                  <p:childTnLst>
                                    <p:set>
                                      <p:cBhvr>
                                        <p:cTn id="128" dur="1" fill="hold">
                                          <p:stCondLst>
                                            <p:cond delay="0"/>
                                          </p:stCondLst>
                                        </p:cTn>
                                        <p:tgtEl>
                                          <p:spTgt spid="215"/>
                                        </p:tgtEl>
                                        <p:attrNameLst>
                                          <p:attrName>style.visibility</p:attrName>
                                        </p:attrNameLst>
                                      </p:cBhvr>
                                      <p:to>
                                        <p:strVal val="visible"/>
                                      </p:to>
                                    </p:set>
                                    <p:animEffect transition="in" filter="fade">
                                      <p:cBhvr>
                                        <p:cTn id="129" dur="500"/>
                                        <p:tgtEl>
                                          <p:spTgt spid="215"/>
                                        </p:tgtEl>
                                      </p:cBhvr>
                                    </p:animEffect>
                                  </p:childTnLst>
                                </p:cTn>
                              </p:par>
                              <p:par>
                                <p:cTn id="130" presetID="10" presetClass="entr" presetSubtype="0" fill="hold" nodeType="withEffect">
                                  <p:stCondLst>
                                    <p:cond delay="0"/>
                                  </p:stCondLst>
                                  <p:childTnLst>
                                    <p:set>
                                      <p:cBhvr>
                                        <p:cTn id="131" dur="1" fill="hold">
                                          <p:stCondLst>
                                            <p:cond delay="0"/>
                                          </p:stCondLst>
                                        </p:cTn>
                                        <p:tgtEl>
                                          <p:spTgt spid="216"/>
                                        </p:tgtEl>
                                        <p:attrNameLst>
                                          <p:attrName>style.visibility</p:attrName>
                                        </p:attrNameLst>
                                      </p:cBhvr>
                                      <p:to>
                                        <p:strVal val="visible"/>
                                      </p:to>
                                    </p:set>
                                    <p:animEffect transition="in" filter="fade">
                                      <p:cBhvr>
                                        <p:cTn id="132" dur="500"/>
                                        <p:tgtEl>
                                          <p:spTgt spid="21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227"/>
                                        </p:tgtEl>
                                        <p:attrNameLst>
                                          <p:attrName>style.visibility</p:attrName>
                                        </p:attrNameLst>
                                      </p:cBhvr>
                                      <p:to>
                                        <p:strVal val="visible"/>
                                      </p:to>
                                    </p:set>
                                    <p:animEffect transition="in" filter="fade">
                                      <p:cBhvr>
                                        <p:cTn id="135" dur="500"/>
                                        <p:tgtEl>
                                          <p:spTgt spid="227"/>
                                        </p:tgtEl>
                                      </p:cBhvr>
                                    </p:animEffect>
                                  </p:childTnLst>
                                </p:cTn>
                              </p:par>
                              <p:par>
                                <p:cTn id="136" presetID="10" presetClass="entr" presetSubtype="0" fill="hold" nodeType="withEffect">
                                  <p:stCondLst>
                                    <p:cond delay="0"/>
                                  </p:stCondLst>
                                  <p:childTnLst>
                                    <p:set>
                                      <p:cBhvr>
                                        <p:cTn id="137" dur="1" fill="hold">
                                          <p:stCondLst>
                                            <p:cond delay="0"/>
                                          </p:stCondLst>
                                        </p:cTn>
                                        <p:tgtEl>
                                          <p:spTgt spid="245"/>
                                        </p:tgtEl>
                                        <p:attrNameLst>
                                          <p:attrName>style.visibility</p:attrName>
                                        </p:attrNameLst>
                                      </p:cBhvr>
                                      <p:to>
                                        <p:strVal val="visible"/>
                                      </p:to>
                                    </p:set>
                                    <p:animEffect transition="in" filter="fade">
                                      <p:cBhvr>
                                        <p:cTn id="138" dur="500"/>
                                        <p:tgtEl>
                                          <p:spTgt spid="245"/>
                                        </p:tgtEl>
                                      </p:cBhvr>
                                    </p:animEffect>
                                  </p:childTnLst>
                                </p:cTn>
                              </p:par>
                              <p:par>
                                <p:cTn id="139" presetID="10" presetClass="entr" presetSubtype="0" fill="hold" nodeType="withEffect">
                                  <p:stCondLst>
                                    <p:cond delay="0"/>
                                  </p:stCondLst>
                                  <p:childTnLst>
                                    <p:set>
                                      <p:cBhvr>
                                        <p:cTn id="140" dur="1" fill="hold">
                                          <p:stCondLst>
                                            <p:cond delay="0"/>
                                          </p:stCondLst>
                                        </p:cTn>
                                        <p:tgtEl>
                                          <p:spTgt spid="246"/>
                                        </p:tgtEl>
                                        <p:attrNameLst>
                                          <p:attrName>style.visibility</p:attrName>
                                        </p:attrNameLst>
                                      </p:cBhvr>
                                      <p:to>
                                        <p:strVal val="visible"/>
                                      </p:to>
                                    </p:set>
                                    <p:animEffect transition="in" filter="fade">
                                      <p:cBhvr>
                                        <p:cTn id="141" dur="500"/>
                                        <p:tgtEl>
                                          <p:spTgt spid="246"/>
                                        </p:tgtEl>
                                      </p:cBhvr>
                                    </p:animEffect>
                                  </p:childTnLst>
                                </p:cTn>
                              </p:par>
                              <p:par>
                                <p:cTn id="142" presetID="10" presetClass="entr" presetSubtype="0" fill="hold" nodeType="withEffect">
                                  <p:stCondLst>
                                    <p:cond delay="0"/>
                                  </p:stCondLst>
                                  <p:childTnLst>
                                    <p:set>
                                      <p:cBhvr>
                                        <p:cTn id="143" dur="1" fill="hold">
                                          <p:stCondLst>
                                            <p:cond delay="0"/>
                                          </p:stCondLst>
                                        </p:cTn>
                                        <p:tgtEl>
                                          <p:spTgt spid="247"/>
                                        </p:tgtEl>
                                        <p:attrNameLst>
                                          <p:attrName>style.visibility</p:attrName>
                                        </p:attrNameLst>
                                      </p:cBhvr>
                                      <p:to>
                                        <p:strVal val="visible"/>
                                      </p:to>
                                    </p:set>
                                    <p:animEffect transition="in" filter="fade">
                                      <p:cBhvr>
                                        <p:cTn id="144" dur="500"/>
                                        <p:tgtEl>
                                          <p:spTgt spid="247"/>
                                        </p:tgtEl>
                                      </p:cBhvr>
                                    </p:animEffect>
                                  </p:childTnLst>
                                </p:cTn>
                              </p:par>
                              <p:par>
                                <p:cTn id="145" presetID="10" presetClass="entr" presetSubtype="0" fill="hold" nodeType="withEffect">
                                  <p:stCondLst>
                                    <p:cond delay="0"/>
                                  </p:stCondLst>
                                  <p:childTnLst>
                                    <p:set>
                                      <p:cBhvr>
                                        <p:cTn id="146" dur="1" fill="hold">
                                          <p:stCondLst>
                                            <p:cond delay="0"/>
                                          </p:stCondLst>
                                        </p:cTn>
                                        <p:tgtEl>
                                          <p:spTgt spid="249"/>
                                        </p:tgtEl>
                                        <p:attrNameLst>
                                          <p:attrName>style.visibility</p:attrName>
                                        </p:attrNameLst>
                                      </p:cBhvr>
                                      <p:to>
                                        <p:strVal val="visible"/>
                                      </p:to>
                                    </p:set>
                                    <p:animEffect transition="in" filter="fade">
                                      <p:cBhvr>
                                        <p:cTn id="147" dur="500"/>
                                        <p:tgtEl>
                                          <p:spTgt spid="249"/>
                                        </p:tgtEl>
                                      </p:cBhvr>
                                    </p:animEffect>
                                  </p:childTnLst>
                                </p:cTn>
                              </p:par>
                              <p:par>
                                <p:cTn id="148" presetID="10" presetClass="entr" presetSubtype="0" fill="hold" nodeType="withEffect">
                                  <p:stCondLst>
                                    <p:cond delay="0"/>
                                  </p:stCondLst>
                                  <p:childTnLst>
                                    <p:set>
                                      <p:cBhvr>
                                        <p:cTn id="149" dur="1" fill="hold">
                                          <p:stCondLst>
                                            <p:cond delay="0"/>
                                          </p:stCondLst>
                                        </p:cTn>
                                        <p:tgtEl>
                                          <p:spTgt spid="250"/>
                                        </p:tgtEl>
                                        <p:attrNameLst>
                                          <p:attrName>style.visibility</p:attrName>
                                        </p:attrNameLst>
                                      </p:cBhvr>
                                      <p:to>
                                        <p:strVal val="visible"/>
                                      </p:to>
                                    </p:set>
                                    <p:animEffect transition="in" filter="fade">
                                      <p:cBhvr>
                                        <p:cTn id="150" dur="500"/>
                                        <p:tgtEl>
                                          <p:spTgt spid="250"/>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58"/>
                                        </p:tgtEl>
                                        <p:attrNameLst>
                                          <p:attrName>style.visibility</p:attrName>
                                        </p:attrNameLst>
                                      </p:cBhvr>
                                      <p:to>
                                        <p:strVal val="visible"/>
                                      </p:to>
                                    </p:set>
                                    <p:animEffect transition="in" filter="fade">
                                      <p:cBhvr>
                                        <p:cTn id="153" dur="500"/>
                                        <p:tgtEl>
                                          <p:spTgt spid="258"/>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59"/>
                                        </p:tgtEl>
                                        <p:attrNameLst>
                                          <p:attrName>style.visibility</p:attrName>
                                        </p:attrNameLst>
                                      </p:cBhvr>
                                      <p:to>
                                        <p:strVal val="visible"/>
                                      </p:to>
                                    </p:set>
                                    <p:animEffect transition="in" filter="fade">
                                      <p:cBhvr>
                                        <p:cTn id="156" dur="500"/>
                                        <p:tgtEl>
                                          <p:spTgt spid="259"/>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260"/>
                                        </p:tgtEl>
                                        <p:attrNameLst>
                                          <p:attrName>style.visibility</p:attrName>
                                        </p:attrNameLst>
                                      </p:cBhvr>
                                      <p:to>
                                        <p:strVal val="visible"/>
                                      </p:to>
                                    </p:set>
                                    <p:animEffect transition="in" filter="fade">
                                      <p:cBhvr>
                                        <p:cTn id="159" dur="500"/>
                                        <p:tgtEl>
                                          <p:spTgt spid="260"/>
                                        </p:tgtEl>
                                      </p:cBhvr>
                                    </p:animEffect>
                                  </p:childTnLst>
                                </p:cTn>
                              </p:par>
                              <p:par>
                                <p:cTn id="160" presetID="10" presetClass="entr" presetSubtype="0" fill="hold" nodeType="withEffect">
                                  <p:stCondLst>
                                    <p:cond delay="0"/>
                                  </p:stCondLst>
                                  <p:childTnLst>
                                    <p:set>
                                      <p:cBhvr>
                                        <p:cTn id="161" dur="1" fill="hold">
                                          <p:stCondLst>
                                            <p:cond delay="0"/>
                                          </p:stCondLst>
                                        </p:cTn>
                                        <p:tgtEl>
                                          <p:spTgt spid="261"/>
                                        </p:tgtEl>
                                        <p:attrNameLst>
                                          <p:attrName>style.visibility</p:attrName>
                                        </p:attrNameLst>
                                      </p:cBhvr>
                                      <p:to>
                                        <p:strVal val="visible"/>
                                      </p:to>
                                    </p:set>
                                    <p:animEffect transition="in" filter="fade">
                                      <p:cBhvr>
                                        <p:cTn id="162" dur="500"/>
                                        <p:tgtEl>
                                          <p:spTgt spid="261"/>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grpId="0" nodeType="clickEffect">
                                  <p:stCondLst>
                                    <p:cond delay="0"/>
                                  </p:stCondLst>
                                  <p:childTnLst>
                                    <p:set>
                                      <p:cBhvr>
                                        <p:cTn id="166" dur="1" fill="hold">
                                          <p:stCondLst>
                                            <p:cond delay="0"/>
                                          </p:stCondLst>
                                        </p:cTn>
                                        <p:tgtEl>
                                          <p:spTgt spid="178"/>
                                        </p:tgtEl>
                                        <p:attrNameLst>
                                          <p:attrName>style.visibility</p:attrName>
                                        </p:attrNameLst>
                                      </p:cBhvr>
                                      <p:to>
                                        <p:strVal val="visible"/>
                                      </p:to>
                                    </p:set>
                                    <p:animEffect transition="in" filter="fade">
                                      <p:cBhvr>
                                        <p:cTn id="167" dur="500"/>
                                        <p:tgtEl>
                                          <p:spTgt spid="178"/>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grpId="0" nodeType="clickEffect">
                                  <p:stCondLst>
                                    <p:cond delay="0"/>
                                  </p:stCondLst>
                                  <p:childTnLst>
                                    <p:set>
                                      <p:cBhvr>
                                        <p:cTn id="171" dur="1" fill="hold">
                                          <p:stCondLst>
                                            <p:cond delay="0"/>
                                          </p:stCondLst>
                                        </p:cTn>
                                        <p:tgtEl>
                                          <p:spTgt spid="184"/>
                                        </p:tgtEl>
                                        <p:attrNameLst>
                                          <p:attrName>style.visibility</p:attrName>
                                        </p:attrNameLst>
                                      </p:cBhvr>
                                      <p:to>
                                        <p:strVal val="visible"/>
                                      </p:to>
                                    </p:set>
                                    <p:animEffect transition="in" filter="fade">
                                      <p:cBhvr>
                                        <p:cTn id="172" dur="500"/>
                                        <p:tgtEl>
                                          <p:spTgt spid="184"/>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79"/>
                                        </p:tgtEl>
                                        <p:attrNameLst>
                                          <p:attrName>style.visibility</p:attrName>
                                        </p:attrNameLst>
                                      </p:cBhvr>
                                      <p:to>
                                        <p:strVal val="visible"/>
                                      </p:to>
                                    </p:set>
                                    <p:animEffect transition="in" filter="fade">
                                      <p:cBhvr>
                                        <p:cTn id="175" dur="500"/>
                                        <p:tgtEl>
                                          <p:spTgt spid="179"/>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185"/>
                                        </p:tgtEl>
                                        <p:attrNameLst>
                                          <p:attrName>style.visibility</p:attrName>
                                        </p:attrNameLst>
                                      </p:cBhvr>
                                      <p:to>
                                        <p:strVal val="visible"/>
                                      </p:to>
                                    </p:set>
                                    <p:animEffect transition="in" filter="fade">
                                      <p:cBhvr>
                                        <p:cTn id="178" dur="500"/>
                                        <p:tgtEl>
                                          <p:spTgt spid="185"/>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86"/>
                                        </p:tgtEl>
                                        <p:attrNameLst>
                                          <p:attrName>style.visibility</p:attrName>
                                        </p:attrNameLst>
                                      </p:cBhvr>
                                      <p:to>
                                        <p:strVal val="visible"/>
                                      </p:to>
                                    </p:set>
                                    <p:animEffect transition="in" filter="fade">
                                      <p:cBhvr>
                                        <p:cTn id="181" dur="500"/>
                                        <p:tgtEl>
                                          <p:spTgt spid="186"/>
                                        </p:tgtEl>
                                      </p:cBhvr>
                                    </p:animEffect>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grpId="0" nodeType="clickEffect">
                                  <p:stCondLst>
                                    <p:cond delay="0"/>
                                  </p:stCondLst>
                                  <p:childTnLst>
                                    <p:set>
                                      <p:cBhvr>
                                        <p:cTn id="185" dur="1" fill="hold">
                                          <p:stCondLst>
                                            <p:cond delay="0"/>
                                          </p:stCondLst>
                                        </p:cTn>
                                        <p:tgtEl>
                                          <p:spTgt spid="182"/>
                                        </p:tgtEl>
                                        <p:attrNameLst>
                                          <p:attrName>style.visibility</p:attrName>
                                        </p:attrNameLst>
                                      </p:cBhvr>
                                      <p:to>
                                        <p:strVal val="visible"/>
                                      </p:to>
                                    </p:set>
                                    <p:animEffect transition="in" filter="fade">
                                      <p:cBhvr>
                                        <p:cTn id="186" dur="500"/>
                                        <p:tgtEl>
                                          <p:spTgt spid="182"/>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209"/>
                                        </p:tgtEl>
                                        <p:attrNameLst>
                                          <p:attrName>style.visibility</p:attrName>
                                        </p:attrNameLst>
                                      </p:cBhvr>
                                      <p:to>
                                        <p:strVal val="visible"/>
                                      </p:to>
                                    </p:set>
                                    <p:animEffect transition="in" filter="fade">
                                      <p:cBhvr>
                                        <p:cTn id="189" dur="500"/>
                                        <p:tgtEl>
                                          <p:spTgt spid="209"/>
                                        </p:tgtEl>
                                      </p:cBhvr>
                                    </p:animEffect>
                                  </p:childTnLst>
                                </p:cTn>
                              </p:par>
                              <p:par>
                                <p:cTn id="190" presetID="10" presetClass="entr" presetSubtype="0" fill="hold" nodeType="withEffect">
                                  <p:stCondLst>
                                    <p:cond delay="0"/>
                                  </p:stCondLst>
                                  <p:childTnLst>
                                    <p:set>
                                      <p:cBhvr>
                                        <p:cTn id="191" dur="1" fill="hold">
                                          <p:stCondLst>
                                            <p:cond delay="0"/>
                                          </p:stCondLst>
                                        </p:cTn>
                                        <p:tgtEl>
                                          <p:spTgt spid="217"/>
                                        </p:tgtEl>
                                        <p:attrNameLst>
                                          <p:attrName>style.visibility</p:attrName>
                                        </p:attrNameLst>
                                      </p:cBhvr>
                                      <p:to>
                                        <p:strVal val="visible"/>
                                      </p:to>
                                    </p:set>
                                    <p:animEffect transition="in" filter="fade">
                                      <p:cBhvr>
                                        <p:cTn id="192" dur="500"/>
                                        <p:tgtEl>
                                          <p:spTgt spid="217"/>
                                        </p:tgtEl>
                                      </p:cBhvr>
                                    </p:animEffect>
                                  </p:childTnLst>
                                </p:cTn>
                              </p:par>
                              <p:par>
                                <p:cTn id="193" presetID="10" presetClass="entr" presetSubtype="0" fill="hold" nodeType="withEffect">
                                  <p:stCondLst>
                                    <p:cond delay="0"/>
                                  </p:stCondLst>
                                  <p:childTnLst>
                                    <p:set>
                                      <p:cBhvr>
                                        <p:cTn id="194" dur="1" fill="hold">
                                          <p:stCondLst>
                                            <p:cond delay="0"/>
                                          </p:stCondLst>
                                        </p:cTn>
                                        <p:tgtEl>
                                          <p:spTgt spid="220"/>
                                        </p:tgtEl>
                                        <p:attrNameLst>
                                          <p:attrName>style.visibility</p:attrName>
                                        </p:attrNameLst>
                                      </p:cBhvr>
                                      <p:to>
                                        <p:strVal val="visible"/>
                                      </p:to>
                                    </p:set>
                                    <p:animEffect transition="in" filter="fade">
                                      <p:cBhvr>
                                        <p:cTn id="195" dur="500"/>
                                        <p:tgtEl>
                                          <p:spTgt spid="220"/>
                                        </p:tgtEl>
                                      </p:cBhvr>
                                    </p:animEffect>
                                  </p:childTnLst>
                                </p:cTn>
                              </p:par>
                              <p:par>
                                <p:cTn id="196" presetID="10" presetClass="entr" presetSubtype="0" fill="hold" nodeType="withEffect">
                                  <p:stCondLst>
                                    <p:cond delay="0"/>
                                  </p:stCondLst>
                                  <p:childTnLst>
                                    <p:set>
                                      <p:cBhvr>
                                        <p:cTn id="197" dur="1" fill="hold">
                                          <p:stCondLst>
                                            <p:cond delay="0"/>
                                          </p:stCondLst>
                                        </p:cTn>
                                        <p:tgtEl>
                                          <p:spTgt spid="223"/>
                                        </p:tgtEl>
                                        <p:attrNameLst>
                                          <p:attrName>style.visibility</p:attrName>
                                        </p:attrNameLst>
                                      </p:cBhvr>
                                      <p:to>
                                        <p:strVal val="visible"/>
                                      </p:to>
                                    </p:set>
                                    <p:animEffect transition="in" filter="fade">
                                      <p:cBhvr>
                                        <p:cTn id="198" dur="500"/>
                                        <p:tgtEl>
                                          <p:spTgt spid="223"/>
                                        </p:tgtEl>
                                      </p:cBhvr>
                                    </p:animEffect>
                                  </p:childTnLst>
                                </p:cTn>
                              </p:par>
                              <p:par>
                                <p:cTn id="199" presetID="10" presetClass="entr" presetSubtype="0" fill="hold" nodeType="withEffect">
                                  <p:stCondLst>
                                    <p:cond delay="0"/>
                                  </p:stCondLst>
                                  <p:childTnLst>
                                    <p:set>
                                      <p:cBhvr>
                                        <p:cTn id="200" dur="1" fill="hold">
                                          <p:stCondLst>
                                            <p:cond delay="0"/>
                                          </p:stCondLst>
                                        </p:cTn>
                                        <p:tgtEl>
                                          <p:spTgt spid="228"/>
                                        </p:tgtEl>
                                        <p:attrNameLst>
                                          <p:attrName>style.visibility</p:attrName>
                                        </p:attrNameLst>
                                      </p:cBhvr>
                                      <p:to>
                                        <p:strVal val="visible"/>
                                      </p:to>
                                    </p:set>
                                    <p:animEffect transition="in" filter="fade">
                                      <p:cBhvr>
                                        <p:cTn id="201" dur="500"/>
                                        <p:tgtEl>
                                          <p:spTgt spid="228"/>
                                        </p:tgtEl>
                                      </p:cBhvr>
                                    </p:animEffect>
                                  </p:childTnLst>
                                </p:cTn>
                              </p:par>
                              <p:par>
                                <p:cTn id="202" presetID="10" presetClass="entr" presetSubtype="0" fill="hold" nodeType="withEffect">
                                  <p:stCondLst>
                                    <p:cond delay="0"/>
                                  </p:stCondLst>
                                  <p:childTnLst>
                                    <p:set>
                                      <p:cBhvr>
                                        <p:cTn id="203" dur="1" fill="hold">
                                          <p:stCondLst>
                                            <p:cond delay="0"/>
                                          </p:stCondLst>
                                        </p:cTn>
                                        <p:tgtEl>
                                          <p:spTgt spid="232"/>
                                        </p:tgtEl>
                                        <p:attrNameLst>
                                          <p:attrName>style.visibility</p:attrName>
                                        </p:attrNameLst>
                                      </p:cBhvr>
                                      <p:to>
                                        <p:strVal val="visible"/>
                                      </p:to>
                                    </p:set>
                                    <p:animEffect transition="in" filter="fade">
                                      <p:cBhvr>
                                        <p:cTn id="204" dur="500"/>
                                        <p:tgtEl>
                                          <p:spTgt spid="232"/>
                                        </p:tgtEl>
                                      </p:cBhvr>
                                    </p:animEffect>
                                  </p:childTnLst>
                                </p:cTn>
                              </p:par>
                              <p:par>
                                <p:cTn id="205" presetID="10" presetClass="entr" presetSubtype="0" fill="hold" nodeType="withEffect">
                                  <p:stCondLst>
                                    <p:cond delay="0"/>
                                  </p:stCondLst>
                                  <p:childTnLst>
                                    <p:set>
                                      <p:cBhvr>
                                        <p:cTn id="206" dur="1" fill="hold">
                                          <p:stCondLst>
                                            <p:cond delay="0"/>
                                          </p:stCondLst>
                                        </p:cTn>
                                        <p:tgtEl>
                                          <p:spTgt spid="236"/>
                                        </p:tgtEl>
                                        <p:attrNameLst>
                                          <p:attrName>style.visibility</p:attrName>
                                        </p:attrNameLst>
                                      </p:cBhvr>
                                      <p:to>
                                        <p:strVal val="visible"/>
                                      </p:to>
                                    </p:set>
                                    <p:animEffect transition="in" filter="fade">
                                      <p:cBhvr>
                                        <p:cTn id="207" dur="500"/>
                                        <p:tgtEl>
                                          <p:spTgt spid="236"/>
                                        </p:tgtEl>
                                      </p:cBhvr>
                                    </p:animEffect>
                                  </p:childTnLst>
                                </p:cTn>
                              </p:par>
                              <p:par>
                                <p:cTn id="208" presetID="10" presetClass="entr" presetSubtype="0" fill="hold" nodeType="withEffect">
                                  <p:stCondLst>
                                    <p:cond delay="0"/>
                                  </p:stCondLst>
                                  <p:childTnLst>
                                    <p:set>
                                      <p:cBhvr>
                                        <p:cTn id="209" dur="1" fill="hold">
                                          <p:stCondLst>
                                            <p:cond delay="0"/>
                                          </p:stCondLst>
                                        </p:cTn>
                                        <p:tgtEl>
                                          <p:spTgt spid="240"/>
                                        </p:tgtEl>
                                        <p:attrNameLst>
                                          <p:attrName>style.visibility</p:attrName>
                                        </p:attrNameLst>
                                      </p:cBhvr>
                                      <p:to>
                                        <p:strVal val="visible"/>
                                      </p:to>
                                    </p:set>
                                    <p:animEffect transition="in" filter="fade">
                                      <p:cBhvr>
                                        <p:cTn id="210" dur="500"/>
                                        <p:tgtEl>
                                          <p:spTgt spid="240"/>
                                        </p:tgtEl>
                                      </p:cBhvr>
                                    </p:animEffect>
                                  </p:childTnLst>
                                </p:cTn>
                              </p:par>
                              <p:par>
                                <p:cTn id="211" presetID="10" presetClass="entr" presetSubtype="0" fill="hold" nodeType="withEffect">
                                  <p:stCondLst>
                                    <p:cond delay="0"/>
                                  </p:stCondLst>
                                  <p:childTnLst>
                                    <p:set>
                                      <p:cBhvr>
                                        <p:cTn id="212" dur="1" fill="hold">
                                          <p:stCondLst>
                                            <p:cond delay="0"/>
                                          </p:stCondLst>
                                        </p:cTn>
                                        <p:tgtEl>
                                          <p:spTgt spid="251"/>
                                        </p:tgtEl>
                                        <p:attrNameLst>
                                          <p:attrName>style.visibility</p:attrName>
                                        </p:attrNameLst>
                                      </p:cBhvr>
                                      <p:to>
                                        <p:strVal val="visible"/>
                                      </p:to>
                                    </p:set>
                                    <p:animEffect transition="in" filter="fade">
                                      <p:cBhvr>
                                        <p:cTn id="213" dur="5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P spid="178" grpId="0" animBg="1"/>
      <p:bldP spid="179" grpId="0" animBg="1"/>
      <p:bldP spid="180" grpId="0" animBg="1"/>
      <p:bldP spid="181" grpId="0"/>
      <p:bldP spid="182" grpId="0" animBg="1"/>
      <p:bldP spid="183" grpId="0" animBg="1"/>
      <p:bldP spid="184" grpId="0" animBg="1"/>
      <p:bldP spid="185" grpId="0" animBg="1"/>
      <p:bldP spid="186" grpId="0" animBg="1"/>
      <p:bldP spid="187" grpId="0" animBg="1"/>
      <p:bldP spid="188" grpId="0" animBg="1"/>
      <p:bldP spid="189" grpId="0"/>
      <p:bldP spid="190" grpId="0" animBg="1"/>
      <p:bldP spid="191" grpId="0" animBg="1"/>
      <p:bldP spid="192" grpId="0" animBg="1"/>
      <p:bldP spid="193" grpId="0"/>
      <p:bldP spid="194" grpId="0"/>
      <p:bldP spid="195" grpId="0" animBg="1"/>
      <p:bldP spid="196" grpId="0" animBg="1"/>
      <p:bldP spid="197" grpId="0"/>
      <p:bldP spid="198" grpId="0" animBg="1"/>
      <p:bldP spid="199" grpId="0"/>
      <p:bldP spid="200" grpId="0" animBg="1"/>
      <p:bldP spid="201" grpId="0"/>
      <p:bldP spid="202" grpId="0" animBg="1"/>
      <p:bldP spid="203" grpId="0" animBg="1"/>
      <p:bldP spid="204" grpId="0"/>
      <p:bldP spid="205" grpId="0" animBg="1"/>
      <p:bldP spid="206" grpId="0" animBg="1"/>
      <p:bldP spid="207" grpId="0"/>
      <p:bldP spid="208" grpId="0"/>
      <p:bldP spid="209" grpId="0"/>
      <p:bldP spid="227" grpId="0"/>
      <p:bldP spid="252" grpId="0" animBg="1"/>
      <p:bldP spid="253" grpId="0"/>
      <p:bldP spid="254" grpId="0" animBg="1"/>
      <p:bldP spid="255" grpId="0"/>
      <p:bldP spid="256" grpId="0" animBg="1"/>
      <p:bldP spid="257" grpId="0"/>
      <p:bldP spid="258" grpId="0"/>
      <p:bldP spid="259" grpId="0" animBg="1"/>
      <p:bldP spid="260" grpId="0"/>
      <p:bldP spid="2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dirty="0" smtClean="0"/>
              <a:t>Video-on-demand Services</a:t>
            </a:r>
            <a:endParaRPr lang="en-US" sz="5400" dirty="0"/>
          </a:p>
        </p:txBody>
      </p:sp>
      <p:sp>
        <p:nvSpPr>
          <p:cNvPr id="3" name="Subtitle 2"/>
          <p:cNvSpPr>
            <a:spLocks noGrp="1"/>
          </p:cNvSpPr>
          <p:nvPr>
            <p:ph type="subTitle" idx="1"/>
          </p:nvPr>
        </p:nvSpPr>
        <p:spPr/>
        <p:txBody>
          <a:bodyPr/>
          <a:lstStyle/>
          <a:p>
            <a:endParaRPr lang="en-US"/>
          </a:p>
        </p:txBody>
      </p:sp>
      <p:sp>
        <p:nvSpPr>
          <p:cNvPr id="12" name="Content Placeholder 2"/>
          <p:cNvSpPr txBox="1">
            <a:spLocks/>
          </p:cNvSpPr>
          <p:nvPr/>
        </p:nvSpPr>
        <p:spPr>
          <a:xfrm>
            <a:off x="9723437" y="1058862"/>
            <a:ext cx="3541273" cy="4776484"/>
          </a:xfrm>
          <a:prstGeom prst="rect">
            <a:avLst/>
          </a:prstGeom>
        </p:spPr>
        <p:txBody>
          <a:bodyPr vert="horz" wrap="square" lIns="93260" tIns="93260" rIns="146304" bIns="9144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50000"/>
              </a:lnSpc>
              <a:spcBef>
                <a:spcPct val="20000"/>
              </a:spcBef>
              <a:spcAft>
                <a:spcPts val="0"/>
              </a:spcAft>
              <a:buClr>
                <a:srgbClr val="00BCF2"/>
              </a:buClr>
              <a:buSzPct val="110000"/>
              <a:buFont typeface="Arial" pitchFamily="34" charset="0"/>
              <a:buNone/>
              <a:tabLst/>
              <a:defRPr/>
            </a:pPr>
            <a:r>
              <a:rPr kumimoji="0" lang="en-US" sz="4000" b="0" i="0" u="none" strike="noStrike" kern="1200" cap="none" spc="0" normalizeH="0" baseline="0" noProof="0" dirty="0" smtClean="0">
                <a:ln>
                  <a:noFill/>
                </a:ln>
                <a:solidFill>
                  <a:srgbClr val="FFFFFF"/>
                </a:solidFill>
                <a:effectLst/>
                <a:uLnTx/>
                <a:uFillTx/>
                <a:latin typeface="Segoe UI Light"/>
              </a:rPr>
              <a:t>Ingest</a:t>
            </a:r>
          </a:p>
          <a:p>
            <a:pPr marL="0" marR="0" lvl="0" indent="0" algn="l" defTabSz="932742" rtl="0" eaLnBrk="1" fontAlgn="auto" latinLnBrk="0" hangingPunct="1">
              <a:lnSpc>
                <a:spcPct val="150000"/>
              </a:lnSpc>
              <a:spcBef>
                <a:spcPct val="20000"/>
              </a:spcBef>
              <a:spcAft>
                <a:spcPts val="0"/>
              </a:spcAft>
              <a:buClr>
                <a:srgbClr val="00BCF2"/>
              </a:buClr>
              <a:buSzPct val="110000"/>
              <a:buFont typeface="Arial" pitchFamily="34" charset="0"/>
              <a:buNone/>
              <a:tabLst/>
              <a:defRPr/>
            </a:pPr>
            <a:r>
              <a:rPr kumimoji="0" lang="en-US" sz="4000" b="0" i="0" u="none" strike="noStrike" kern="1200" cap="none" spc="0" normalizeH="0" baseline="0" noProof="0" dirty="0" smtClean="0">
                <a:ln>
                  <a:noFill/>
                </a:ln>
                <a:solidFill>
                  <a:srgbClr val="FFFFFF"/>
                </a:solidFill>
                <a:effectLst/>
                <a:uLnTx/>
                <a:uFillTx/>
                <a:latin typeface="Segoe UI Light"/>
              </a:rPr>
              <a:t>Encode</a:t>
            </a:r>
          </a:p>
          <a:p>
            <a:pPr marL="0" marR="0" lvl="0" indent="0" algn="l" defTabSz="932742" rtl="0" eaLnBrk="1" fontAlgn="auto" latinLnBrk="0" hangingPunct="1">
              <a:lnSpc>
                <a:spcPct val="150000"/>
              </a:lnSpc>
              <a:spcBef>
                <a:spcPct val="20000"/>
              </a:spcBef>
              <a:spcAft>
                <a:spcPts val="0"/>
              </a:spcAft>
              <a:buClr>
                <a:srgbClr val="00BCF2"/>
              </a:buClr>
              <a:buSzPct val="110000"/>
              <a:buFont typeface="Arial" pitchFamily="34" charset="0"/>
              <a:buNone/>
              <a:tabLst/>
              <a:defRPr/>
            </a:pPr>
            <a:r>
              <a:rPr kumimoji="0" lang="en-US" sz="4000" b="0" i="0" u="none" strike="noStrike" kern="1200" cap="none" spc="0" normalizeH="0" baseline="0" noProof="0" dirty="0" smtClean="0">
                <a:ln>
                  <a:noFill/>
                </a:ln>
                <a:solidFill>
                  <a:srgbClr val="FFFFFF"/>
                </a:solidFill>
                <a:effectLst/>
                <a:uLnTx/>
                <a:uFillTx/>
                <a:latin typeface="Segoe UI Light"/>
              </a:rPr>
              <a:t>Package</a:t>
            </a:r>
          </a:p>
          <a:p>
            <a:pPr marL="0" marR="0" lvl="0" indent="0" algn="l" defTabSz="932742" rtl="0" eaLnBrk="1" fontAlgn="auto" latinLnBrk="0" hangingPunct="1">
              <a:lnSpc>
                <a:spcPct val="150000"/>
              </a:lnSpc>
              <a:spcBef>
                <a:spcPct val="20000"/>
              </a:spcBef>
              <a:spcAft>
                <a:spcPts val="0"/>
              </a:spcAft>
              <a:buClr>
                <a:srgbClr val="00BCF2"/>
              </a:buClr>
              <a:buSzPct val="110000"/>
              <a:buFont typeface="Arial" pitchFamily="34" charset="0"/>
              <a:buNone/>
              <a:tabLst/>
              <a:defRPr/>
            </a:pPr>
            <a:r>
              <a:rPr kumimoji="0" lang="en-US" sz="4000" b="0" i="0" u="none" strike="noStrike" kern="1200" cap="none" spc="0" normalizeH="0" baseline="0" noProof="0" dirty="0" smtClean="0">
                <a:ln>
                  <a:noFill/>
                </a:ln>
                <a:solidFill>
                  <a:srgbClr val="FFFFFF"/>
                </a:solidFill>
                <a:effectLst/>
                <a:uLnTx/>
                <a:uFillTx/>
                <a:latin typeface="Segoe UI Light"/>
              </a:rPr>
              <a:t>Encrypt</a:t>
            </a:r>
          </a:p>
          <a:p>
            <a:pPr marL="0" marR="0" lvl="0" indent="0" algn="l" defTabSz="932742" rtl="0" eaLnBrk="1" fontAlgn="auto" latinLnBrk="0" hangingPunct="1">
              <a:lnSpc>
                <a:spcPct val="150000"/>
              </a:lnSpc>
              <a:spcBef>
                <a:spcPct val="20000"/>
              </a:spcBef>
              <a:spcAft>
                <a:spcPts val="0"/>
              </a:spcAft>
              <a:buClr>
                <a:srgbClr val="00BCF2"/>
              </a:buClr>
              <a:buSzPct val="110000"/>
              <a:buFont typeface="Arial" pitchFamily="34" charset="0"/>
              <a:buNone/>
              <a:tabLst/>
              <a:defRPr/>
            </a:pPr>
            <a:r>
              <a:rPr kumimoji="0" lang="en-US" sz="4000" b="0" i="0" u="none" strike="noStrike" kern="1200" cap="none" spc="0" normalizeH="0" baseline="0" noProof="0" dirty="0" smtClean="0">
                <a:ln>
                  <a:noFill/>
                </a:ln>
                <a:solidFill>
                  <a:srgbClr val="FFFFFF"/>
                </a:solidFill>
                <a:effectLst/>
                <a:uLnTx/>
                <a:uFillTx/>
                <a:latin typeface="Segoe UI Light"/>
              </a:rPr>
              <a:t>Deliver</a:t>
            </a:r>
          </a:p>
          <a:p>
            <a:pPr marL="342900" marR="0" lvl="0" indent="-342900" algn="l" defTabSz="932742" rtl="0" eaLnBrk="1" fontAlgn="auto" latinLnBrk="0" hangingPunct="1">
              <a:lnSpc>
                <a:spcPct val="90000"/>
              </a:lnSpc>
              <a:spcBef>
                <a:spcPct val="20000"/>
              </a:spcBef>
              <a:spcAft>
                <a:spcPts val="0"/>
              </a:spcAft>
              <a:buClr>
                <a:srgbClr val="00BCF2"/>
              </a:buClr>
              <a:buSzPct val="110000"/>
              <a:buFont typeface="Arial" pitchFamily="34" charset="0"/>
              <a:buChar char="•"/>
              <a:tabLst/>
              <a:defRPr/>
            </a:pPr>
            <a:endParaRPr kumimoji="0" lang="en-US" sz="4000" b="0" i="0" u="none" strike="noStrike" kern="1200" cap="none" spc="0" normalizeH="0" baseline="0" noProof="0" dirty="0" smtClean="0">
              <a:ln>
                <a:noFill/>
              </a:ln>
              <a:solidFill>
                <a:srgbClr val="00BCF2"/>
              </a:solidFill>
              <a:effectLst/>
              <a:uLnTx/>
              <a:uFillTx/>
              <a:latin typeface="Segoe UI Light"/>
            </a:endParaRPr>
          </a:p>
        </p:txBody>
      </p:sp>
      <p:pic>
        <p:nvPicPr>
          <p:cNvPr id="13" name="Picture 12" descr="Cloud upload 512x512.png"/>
          <p:cNvPicPr>
            <a:picLocks noChangeAspect="1"/>
          </p:cNvPicPr>
          <p:nvPr/>
        </p:nvPicPr>
        <p:blipFill>
          <a:blip r:embed="rId2" cstate="print">
            <a:duotone>
              <a:prstClr val="black"/>
              <a:srgbClr val="00BCF2">
                <a:tint val="45000"/>
                <a:satMod val="400000"/>
              </a:srgbClr>
            </a:duotone>
            <a:extLst>
              <a:ext uri="{28A0092B-C50C-407E-A947-70E740481C1C}">
                <a14:useLocalDpi xmlns:a14="http://schemas.microsoft.com/office/drawing/2010/main" val="0"/>
              </a:ext>
            </a:extLst>
          </a:blip>
          <a:srcRect/>
          <a:stretch>
            <a:fillRect/>
          </a:stretch>
        </p:blipFill>
        <p:spPr bwMode="auto">
          <a:xfrm>
            <a:off x="8994115" y="1358804"/>
            <a:ext cx="660469" cy="6604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13"/>
          <p:cNvPicPr>
            <a:picLocks noChangeAspect="1"/>
          </p:cNvPicPr>
          <p:nvPr/>
        </p:nvPicPr>
        <p:blipFill>
          <a:blip r:embed="rId3" cstate="print">
            <a:duotone>
              <a:prstClr val="black"/>
              <a:srgbClr val="00BCF2">
                <a:tint val="45000"/>
                <a:satMod val="400000"/>
              </a:srgbClr>
            </a:duotone>
            <a:extLst>
              <a:ext uri="{28A0092B-C50C-407E-A947-70E740481C1C}">
                <a14:useLocalDpi xmlns:a14="http://schemas.microsoft.com/office/drawing/2010/main" val="0"/>
              </a:ext>
            </a:extLst>
          </a:blip>
          <a:stretch>
            <a:fillRect/>
          </a:stretch>
        </p:blipFill>
        <p:spPr>
          <a:xfrm>
            <a:off x="9045279" y="2465109"/>
            <a:ext cx="536238" cy="536238"/>
          </a:xfrm>
          <a:prstGeom prst="rect">
            <a:avLst/>
          </a:prstGeom>
        </p:spPr>
      </p:pic>
      <p:grpSp>
        <p:nvGrpSpPr>
          <p:cNvPr id="15" name="Group 14"/>
          <p:cNvGrpSpPr/>
          <p:nvPr/>
        </p:nvGrpSpPr>
        <p:grpSpPr>
          <a:xfrm>
            <a:off x="8998536" y="4421675"/>
            <a:ext cx="656048" cy="656048"/>
            <a:chOff x="1106074" y="2130481"/>
            <a:chExt cx="2569999" cy="2569999"/>
          </a:xfrm>
        </p:grpSpPr>
        <p:pic>
          <p:nvPicPr>
            <p:cNvPr id="16" name="Picture 15" descr="Shield 512x512.png"/>
            <p:cNvPicPr>
              <a:picLocks noChangeAspect="1"/>
            </p:cNvPicPr>
            <p:nvPr/>
          </p:nvPicPr>
          <p:blipFill>
            <a:blip r:embed="rId4" cstate="print">
              <a:duotone>
                <a:prstClr val="black"/>
                <a:srgbClr val="00BCF2">
                  <a:tint val="45000"/>
                  <a:satMod val="400000"/>
                </a:srgbClr>
              </a:duotone>
              <a:extLst>
                <a:ext uri="{28A0092B-C50C-407E-A947-70E740481C1C}">
                  <a14:useLocalDpi xmlns:a14="http://schemas.microsoft.com/office/drawing/2010/main" val="0"/>
                </a:ext>
              </a:extLst>
            </a:blip>
            <a:srcRect/>
            <a:stretch>
              <a:fillRect/>
            </a:stretch>
          </p:blipFill>
          <p:spPr bwMode="auto">
            <a:xfrm>
              <a:off x="1106074" y="2130481"/>
              <a:ext cx="2569999" cy="2569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31" descr="Key 512x512.png"/>
            <p:cNvPicPr>
              <a:picLocks noChangeAspect="1"/>
            </p:cNvPicPr>
            <p:nvPr/>
          </p:nvPicPr>
          <p:blipFill>
            <a:blip r:embed="rId5" cstate="print">
              <a:duotone>
                <a:prstClr val="black"/>
                <a:srgbClr val="00BCF2">
                  <a:tint val="45000"/>
                  <a:satMod val="400000"/>
                </a:srgbClr>
              </a:duotone>
              <a:extLst>
                <a:ext uri="{28A0092B-C50C-407E-A947-70E740481C1C}">
                  <a14:useLocalDpi xmlns:a14="http://schemas.microsoft.com/office/drawing/2010/main" val="0"/>
                </a:ext>
              </a:extLst>
            </a:blip>
            <a:srcRect/>
            <a:stretch>
              <a:fillRect/>
            </a:stretch>
          </p:blipFill>
          <p:spPr bwMode="auto">
            <a:xfrm>
              <a:off x="1773383" y="2788553"/>
              <a:ext cx="1237826" cy="12378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18" name="Picture 21" descr="Movie 512x512.png"/>
          <p:cNvPicPr>
            <a:picLocks noChangeAspect="1"/>
          </p:cNvPicPr>
          <p:nvPr/>
        </p:nvPicPr>
        <p:blipFill>
          <a:blip r:embed="rId6" cstate="print">
            <a:duotone>
              <a:prstClr val="black"/>
              <a:srgbClr val="00BCF2">
                <a:tint val="45000"/>
                <a:satMod val="400000"/>
              </a:srgbClr>
            </a:duotone>
            <a:extLst>
              <a:ext uri="{28A0092B-C50C-407E-A947-70E740481C1C}">
                <a14:useLocalDpi xmlns:a14="http://schemas.microsoft.com/office/drawing/2010/main" val="0"/>
              </a:ext>
            </a:extLst>
          </a:blip>
          <a:srcRect/>
          <a:stretch>
            <a:fillRect/>
          </a:stretch>
        </p:blipFill>
        <p:spPr bwMode="auto">
          <a:xfrm>
            <a:off x="9067180" y="5499710"/>
            <a:ext cx="514337" cy="5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 name="Picture 1" descr="3d 512x512.png"/>
          <p:cNvPicPr>
            <a:picLocks noChangeAspect="1"/>
          </p:cNvPicPr>
          <p:nvPr/>
        </p:nvPicPr>
        <p:blipFill>
          <a:blip r:embed="rId7" cstate="print">
            <a:duotone>
              <a:prstClr val="black"/>
              <a:srgbClr val="00BCF2">
                <a:tint val="45000"/>
                <a:satMod val="400000"/>
              </a:srgbClr>
            </a:duotone>
            <a:extLst>
              <a:ext uri="{28A0092B-C50C-407E-A947-70E740481C1C}">
                <a14:useLocalDpi xmlns:a14="http://schemas.microsoft.com/office/drawing/2010/main" val="0"/>
              </a:ext>
            </a:extLst>
          </a:blip>
          <a:srcRect/>
          <a:stretch>
            <a:fillRect/>
          </a:stretch>
        </p:blipFill>
        <p:spPr bwMode="auto">
          <a:xfrm>
            <a:off x="9019760" y="3364158"/>
            <a:ext cx="635530" cy="635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722461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313" dirty="0"/>
              <a:t>Step 1: Ingest Content</a:t>
            </a:r>
          </a:p>
        </p:txBody>
      </p:sp>
      <p:sp>
        <p:nvSpPr>
          <p:cNvPr id="3" name="Content Placeholder 2"/>
          <p:cNvSpPr>
            <a:spLocks noGrp="1"/>
          </p:cNvSpPr>
          <p:nvPr>
            <p:ph sz="quarter" idx="4294967295"/>
          </p:nvPr>
        </p:nvSpPr>
        <p:spPr>
          <a:xfrm>
            <a:off x="406794" y="3378757"/>
            <a:ext cx="11380107" cy="2552605"/>
          </a:xfrm>
          <a:prstGeom prst="rect">
            <a:avLst/>
          </a:prstGeom>
        </p:spPr>
        <p:txBody>
          <a:bodyPr>
            <a:normAutofit fontScale="92500" lnSpcReduction="20000"/>
          </a:bodyPr>
          <a:lstStyle/>
          <a:p>
            <a:pPr marL="0" indent="0">
              <a:buNone/>
            </a:pPr>
            <a:r>
              <a:rPr lang="en-US" sz="2745" dirty="0"/>
              <a:t>Different options of Ingesting a Mezzanine Asset</a:t>
            </a:r>
          </a:p>
          <a:p>
            <a:pPr lvl="2" indent="-336145"/>
            <a:r>
              <a:rPr lang="en-US" dirty="0"/>
              <a:t>Pre-encrypt files prior to uploading (AES 256)</a:t>
            </a:r>
          </a:p>
          <a:p>
            <a:pPr lvl="2" indent="-336145"/>
            <a:r>
              <a:rPr lang="en-US" dirty="0"/>
              <a:t>Secure HTTPS upload</a:t>
            </a:r>
          </a:p>
          <a:p>
            <a:pPr lvl="2" indent="-336145"/>
            <a:r>
              <a:rPr lang="en-US" dirty="0"/>
              <a:t>Network level peering for fast HTTP into Azure</a:t>
            </a:r>
          </a:p>
          <a:p>
            <a:pPr lvl="2" indent="-336145"/>
            <a:r>
              <a:rPr lang="en-US" dirty="0"/>
              <a:t>Fast upload using UDP with </a:t>
            </a:r>
            <a:r>
              <a:rPr lang="en-US" dirty="0" err="1" smtClean="0"/>
              <a:t>Aspera</a:t>
            </a:r>
            <a:endParaRPr lang="en-US" dirty="0"/>
          </a:p>
          <a:p>
            <a:pPr lvl="2" indent="-336145"/>
            <a:endParaRPr lang="en-US" dirty="0"/>
          </a:p>
          <a:p>
            <a:pPr marL="111933" lvl="2" indent="0">
              <a:buNone/>
            </a:pPr>
            <a:r>
              <a:rPr lang="en-US" dirty="0" smtClean="0"/>
              <a:t>Multiple storage accounts enabled to manage your media asset </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734" y="1771620"/>
            <a:ext cx="1072881" cy="1072881"/>
          </a:xfrm>
          <a:prstGeom prst="rect">
            <a:avLst/>
          </a:prstGeom>
        </p:spPr>
      </p:pic>
      <p:pic>
        <p:nvPicPr>
          <p:cNvPr id="14" name="Picture 13"/>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919673" y="1928371"/>
            <a:ext cx="1157737" cy="759376"/>
          </a:xfrm>
          <a:prstGeom prst="rect">
            <a:avLst/>
          </a:prstGeom>
        </p:spPr>
      </p:pic>
      <p:cxnSp>
        <p:nvCxnSpPr>
          <p:cNvPr id="13" name="Straight Arrow Connector 12"/>
          <p:cNvCxnSpPr>
            <a:stCxn id="11" idx="3"/>
            <a:endCxn id="14" idx="1"/>
          </p:cNvCxnSpPr>
          <p:nvPr/>
        </p:nvCxnSpPr>
        <p:spPr>
          <a:xfrm flipV="1">
            <a:off x="4069614" y="2308060"/>
            <a:ext cx="3850058" cy="1"/>
          </a:xfrm>
          <a:prstGeom prst="straightConnector1">
            <a:avLst/>
          </a:prstGeom>
          <a:ln w="34925">
            <a:solidFill>
              <a:srgbClr val="00B0F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bwMode="auto">
          <a:xfrm>
            <a:off x="5207134" y="2103215"/>
            <a:ext cx="1575018" cy="473075"/>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2353" dirty="0">
                <a:gradFill>
                  <a:gsLst>
                    <a:gs pos="0">
                      <a:srgbClr val="FFFFFF"/>
                    </a:gs>
                    <a:gs pos="100000">
                      <a:srgbClr val="FFFFFF"/>
                    </a:gs>
                  </a:gsLst>
                  <a:lin ang="5400000" scaled="0"/>
                </a:gradFill>
                <a:ea typeface="Segoe UI" pitchFamily="34" charset="0"/>
                <a:cs typeface="Segoe UI" pitchFamily="34" charset="0"/>
              </a:rPr>
              <a:t>INGEST</a:t>
            </a:r>
          </a:p>
        </p:txBody>
      </p:sp>
      <p:sp>
        <p:nvSpPr>
          <p:cNvPr id="23" name="TextBox 22"/>
          <p:cNvSpPr txBox="1"/>
          <p:nvPr/>
        </p:nvSpPr>
        <p:spPr>
          <a:xfrm>
            <a:off x="8269353" y="2477960"/>
            <a:ext cx="1222115" cy="483557"/>
          </a:xfrm>
          <a:prstGeom prst="rect">
            <a:avLst/>
          </a:prstGeom>
          <a:noFill/>
        </p:spPr>
        <p:txBody>
          <a:bodyPr wrap="none" lIns="179285" tIns="143428" rIns="179285" bIns="143428" rtlCol="0">
            <a:spAutoFit/>
          </a:bodyPr>
          <a:lstStyle/>
          <a:p>
            <a:pPr>
              <a:lnSpc>
                <a:spcPct val="90000"/>
              </a:lnSpc>
              <a:spcAft>
                <a:spcPts val="588"/>
              </a:spcAft>
            </a:pPr>
            <a:r>
              <a:rPr lang="en-US" sz="1400" dirty="0">
                <a:solidFill>
                  <a:schemeClr val="bg1"/>
                </a:solidFill>
              </a:rPr>
              <a:t>Azure Blob</a:t>
            </a:r>
          </a:p>
        </p:txBody>
      </p:sp>
      <p:sp>
        <p:nvSpPr>
          <p:cNvPr id="4" name="Rounded Rectangle 3"/>
          <p:cNvSpPr/>
          <p:nvPr/>
        </p:nvSpPr>
        <p:spPr bwMode="auto">
          <a:xfrm>
            <a:off x="9060093" y="1773920"/>
            <a:ext cx="1572118" cy="534140"/>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defTabSz="914102" fontAlgn="base">
              <a:lnSpc>
                <a:spcPct val="90000"/>
              </a:lnSpc>
              <a:spcBef>
                <a:spcPct val="0"/>
              </a:spcBef>
              <a:spcAft>
                <a:spcPct val="0"/>
              </a:spcAft>
            </a:pPr>
            <a:r>
              <a:rPr lang="en-US" sz="2353" dirty="0">
                <a:gradFill>
                  <a:gsLst>
                    <a:gs pos="0">
                      <a:srgbClr val="FFFFFF"/>
                    </a:gs>
                    <a:gs pos="100000">
                      <a:srgbClr val="FFFFFF"/>
                    </a:gs>
                  </a:gsLst>
                  <a:lin ang="5400000" scaled="0"/>
                </a:gradFill>
                <a:ea typeface="Segoe UI" pitchFamily="34" charset="0"/>
                <a:cs typeface="Segoe UI" pitchFamily="34" charset="0"/>
              </a:rPr>
              <a:t>ASSET</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8542" y="1806259"/>
            <a:ext cx="639361" cy="639361"/>
          </a:xfrm>
          <a:prstGeom prst="rect">
            <a:avLst/>
          </a:prstGeom>
        </p:spPr>
      </p:pic>
    </p:spTree>
    <p:extLst>
      <p:ext uri="{BB962C8B-B14F-4D97-AF65-F5344CB8AC3E}">
        <p14:creationId xmlns:p14="http://schemas.microsoft.com/office/powerpoint/2010/main" val="1232054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fade">
                                      <p:cBhvr>
                                        <p:cTn id="32" dur="500"/>
                                        <p:tgtEl>
                                          <p:spTgt spid="3">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Effect transition="in" filter="fade">
                                      <p:cBhvr>
                                        <p:cTn id="35" dur="500"/>
                                        <p:tgtEl>
                                          <p:spTgt spid="3">
                                            <p:txEl>
                                              <p:pRg st="1" end="1"/>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Effect transition="in" filter="fade">
                                      <p:cBhvr>
                                        <p:cTn id="38" dur="500"/>
                                        <p:tgtEl>
                                          <p:spTgt spid="3">
                                            <p:txEl>
                                              <p:pRg st="2" end="2"/>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Effect transition="in" filter="fade">
                                      <p:cBhvr>
                                        <p:cTn id="41" dur="500"/>
                                        <p:tgtEl>
                                          <p:spTgt spid="3">
                                            <p:txEl>
                                              <p:pRg st="3" end="3"/>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500"/>
                                        <p:tgtEl>
                                          <p:spTgt spid="3">
                                            <p:txEl>
                                              <p:pRg st="4" end="4"/>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animBg="1"/>
      <p:bldP spid="23"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131394" y="2302774"/>
            <a:ext cx="2591630" cy="343433"/>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388451" y="290738"/>
            <a:ext cx="11655840" cy="899537"/>
          </a:xfrm>
        </p:spPr>
        <p:txBody>
          <a:bodyPr/>
          <a:lstStyle/>
          <a:p>
            <a:r>
              <a:rPr lang="en-US" dirty="0" smtClean="0"/>
              <a:t>Step 2: Encode, Package or Encrypt</a:t>
            </a:r>
            <a:endParaRPr lang="en-US"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7440" y="2301554"/>
            <a:ext cx="679538" cy="679538"/>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4551" y="2325966"/>
            <a:ext cx="679538" cy="679538"/>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1454" y="2301554"/>
            <a:ext cx="679538" cy="679538"/>
          </a:xfrm>
          <a:prstGeom prst="rect">
            <a:avLst/>
          </a:prstGeom>
        </p:spPr>
      </p:pic>
      <p:cxnSp>
        <p:nvCxnSpPr>
          <p:cNvPr id="24" name="Straight Arrow Connector 23"/>
          <p:cNvCxnSpPr/>
          <p:nvPr/>
        </p:nvCxnSpPr>
        <p:spPr>
          <a:xfrm flipV="1">
            <a:off x="4826603" y="2424062"/>
            <a:ext cx="3633234" cy="45258"/>
          </a:xfrm>
          <a:prstGeom prst="straightConnector1">
            <a:avLst/>
          </a:prstGeom>
          <a:ln w="34925">
            <a:solidFill>
              <a:srgbClr val="00B0F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bwMode="auto">
          <a:xfrm>
            <a:off x="5727769" y="2302774"/>
            <a:ext cx="1668999" cy="300289"/>
          </a:xfrm>
          <a:prstGeom prst="round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defTabSz="914102" fontAlgn="base">
              <a:lnSpc>
                <a:spcPct val="90000"/>
              </a:lnSpc>
              <a:spcBef>
                <a:spcPct val="0"/>
              </a:spcBef>
              <a:spcAft>
                <a:spcPct val="0"/>
              </a:spcAft>
            </a:pPr>
            <a:r>
              <a:rPr lang="en-US" sz="1372" dirty="0">
                <a:gradFill>
                  <a:gsLst>
                    <a:gs pos="0">
                      <a:srgbClr val="FFFFFF"/>
                    </a:gs>
                    <a:gs pos="100000">
                      <a:srgbClr val="FFFFFF"/>
                    </a:gs>
                  </a:gsLst>
                  <a:lin ang="5400000" scaled="0"/>
                </a:gradFill>
                <a:ea typeface="Segoe UI" pitchFamily="34" charset="0"/>
                <a:cs typeface="Segoe UI" pitchFamily="34" charset="0"/>
              </a:rPr>
              <a:t>Encode</a:t>
            </a: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97495" y="2164143"/>
            <a:ext cx="576031" cy="576031"/>
          </a:xfrm>
          <a:prstGeom prst="rect">
            <a:avLst/>
          </a:prstGeom>
        </p:spPr>
      </p:pic>
      <p:pic>
        <p:nvPicPr>
          <p:cNvPr id="32" name="Picture 31"/>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514758" y="2172016"/>
            <a:ext cx="679538" cy="679538"/>
          </a:xfrm>
          <a:prstGeom prst="rect">
            <a:avLst/>
          </a:prstGeom>
        </p:spPr>
      </p:pic>
      <p:pic>
        <p:nvPicPr>
          <p:cNvPr id="34" name="Picture 3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613264" y="2129552"/>
            <a:ext cx="679538" cy="679538"/>
          </a:xfrm>
          <a:prstGeom prst="rect">
            <a:avLst/>
          </a:prstGeom>
        </p:spPr>
      </p:pic>
      <p:pic>
        <p:nvPicPr>
          <p:cNvPr id="35" name="Picture 34"/>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711769" y="2097735"/>
            <a:ext cx="679538" cy="679538"/>
          </a:xfrm>
          <a:prstGeom prst="rect">
            <a:avLst/>
          </a:prstGeom>
        </p:spPr>
      </p:pic>
      <p:grpSp>
        <p:nvGrpSpPr>
          <p:cNvPr id="4" name="Group 3"/>
          <p:cNvGrpSpPr/>
          <p:nvPr/>
        </p:nvGrpSpPr>
        <p:grpSpPr>
          <a:xfrm>
            <a:off x="9273851" y="2104447"/>
            <a:ext cx="1563330" cy="945110"/>
            <a:chOff x="8918634" y="2161071"/>
            <a:chExt cx="1594678" cy="964061"/>
          </a:xfrm>
        </p:grpSpPr>
        <p:pic>
          <p:nvPicPr>
            <p:cNvPr id="36" name="Picture 3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39" name="TextBox 38"/>
            <p:cNvSpPr txBox="1"/>
            <p:nvPr/>
          </p:nvSpPr>
          <p:spPr>
            <a:xfrm>
              <a:off x="9283936" y="2635767"/>
              <a:ext cx="1229376" cy="489365"/>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Azure Blob</a:t>
              </a:r>
            </a:p>
          </p:txBody>
        </p:sp>
      </p:grpSp>
      <p:grpSp>
        <p:nvGrpSpPr>
          <p:cNvPr id="40" name="Group 39"/>
          <p:cNvGrpSpPr/>
          <p:nvPr/>
        </p:nvGrpSpPr>
        <p:grpSpPr>
          <a:xfrm>
            <a:off x="669845" y="2165944"/>
            <a:ext cx="1563330" cy="945110"/>
            <a:chOff x="8918634" y="2161071"/>
            <a:chExt cx="1594678" cy="964061"/>
          </a:xfrm>
        </p:grpSpPr>
        <p:pic>
          <p:nvPicPr>
            <p:cNvPr id="41" name="Picture 4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42" name="TextBox 41"/>
            <p:cNvSpPr txBox="1"/>
            <p:nvPr/>
          </p:nvSpPr>
          <p:spPr>
            <a:xfrm>
              <a:off x="9283936" y="2635767"/>
              <a:ext cx="1229376" cy="489365"/>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Azure Blob</a:t>
              </a:r>
            </a:p>
          </p:txBody>
        </p:sp>
      </p:grpSp>
      <p:sp>
        <p:nvSpPr>
          <p:cNvPr id="37" name="TextBox 36"/>
          <p:cNvSpPr txBox="1"/>
          <p:nvPr/>
        </p:nvSpPr>
        <p:spPr>
          <a:xfrm>
            <a:off x="2038745" y="1931350"/>
            <a:ext cx="877521" cy="479745"/>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Queue</a:t>
            </a:r>
          </a:p>
        </p:txBody>
      </p:sp>
    </p:spTree>
    <p:extLst>
      <p:ext uri="{BB962C8B-B14F-4D97-AF65-F5344CB8AC3E}">
        <p14:creationId xmlns:p14="http://schemas.microsoft.com/office/powerpoint/2010/main" val="2881128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animBg="1"/>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67567" y="3553222"/>
            <a:ext cx="9831105" cy="2863383"/>
          </a:xfrm>
          <a:prstGeom prst="rect">
            <a:avLst/>
          </a:prstGeom>
        </p:spPr>
        <p:txBody>
          <a:bodyPr>
            <a:normAutofit fontScale="92500" lnSpcReduction="10000"/>
          </a:bodyPr>
          <a:lstStyle/>
          <a:p>
            <a:pPr marL="0" indent="0">
              <a:buNone/>
            </a:pPr>
            <a:r>
              <a:rPr lang="en-US" sz="2353" dirty="0"/>
              <a:t>Windows Azure Media Encoder</a:t>
            </a:r>
          </a:p>
          <a:p>
            <a:pPr marL="336145" indent="-336145"/>
            <a:r>
              <a:rPr lang="en-US" sz="1961" dirty="0"/>
              <a:t>Supports encoding to H.264 or VC-1 video</a:t>
            </a:r>
          </a:p>
          <a:p>
            <a:pPr marL="336145" indent="-336145"/>
            <a:r>
              <a:rPr lang="en-US" sz="1961" dirty="0"/>
              <a:t>Encodes audio to AAC-LC, HE-AAC, Dolby DD+, WMA</a:t>
            </a:r>
          </a:p>
          <a:p>
            <a:pPr marL="336145" indent="-336145"/>
            <a:r>
              <a:rPr lang="en-US" sz="1961" dirty="0"/>
              <a:t>Packages to MP4, Smooth Streaming, Http-Live-Streaming </a:t>
            </a:r>
          </a:p>
          <a:p>
            <a:pPr marL="336145" indent="-336145"/>
            <a:r>
              <a:rPr lang="en-US" sz="1961" dirty="0"/>
              <a:t>Encrypts with PlayReady, Common Encryption, AES</a:t>
            </a:r>
          </a:p>
          <a:p>
            <a:pPr marL="0" indent="0">
              <a:buNone/>
            </a:pPr>
            <a:endParaRPr lang="en-US" sz="1765" dirty="0"/>
          </a:p>
          <a:p>
            <a:pPr marL="0" indent="0">
              <a:buNone/>
            </a:pPr>
            <a:r>
              <a:rPr lang="en-US" sz="2353" dirty="0"/>
              <a:t>Encoding with third-parties</a:t>
            </a:r>
          </a:p>
          <a:p>
            <a:pPr marL="336145" indent="-336145"/>
            <a:r>
              <a:rPr lang="en-US" sz="1961" dirty="0"/>
              <a:t>Partner </a:t>
            </a:r>
            <a:r>
              <a:rPr lang="en-US" sz="2000" dirty="0"/>
              <a:t>SDK for enabling ‘build-in</a:t>
            </a:r>
            <a:r>
              <a:rPr lang="en-US" sz="1961" dirty="0"/>
              <a:t>’ encoders</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0504" y="1454993"/>
            <a:ext cx="679538" cy="679538"/>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0504" y="2102277"/>
            <a:ext cx="679538" cy="679538"/>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0504" y="2777756"/>
            <a:ext cx="679538" cy="679538"/>
          </a:xfrm>
          <a:prstGeom prst="rect">
            <a:avLst/>
          </a:prstGeom>
        </p:spPr>
      </p:pic>
      <p:cxnSp>
        <p:nvCxnSpPr>
          <p:cNvPr id="19" name="Straight Arrow Connector 18"/>
          <p:cNvCxnSpPr/>
          <p:nvPr/>
        </p:nvCxnSpPr>
        <p:spPr>
          <a:xfrm flipV="1">
            <a:off x="4001532" y="1794761"/>
            <a:ext cx="3850058" cy="1"/>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bwMode="auto">
          <a:xfrm>
            <a:off x="5119521" y="1673474"/>
            <a:ext cx="1668999" cy="300289"/>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defTabSz="914102" fontAlgn="base">
              <a:lnSpc>
                <a:spcPct val="90000"/>
              </a:lnSpc>
              <a:spcBef>
                <a:spcPct val="0"/>
              </a:spcBef>
              <a:spcAft>
                <a:spcPct val="0"/>
              </a:spcAft>
            </a:pPr>
            <a:r>
              <a:rPr lang="en-US" sz="1372" dirty="0">
                <a:gradFill>
                  <a:gsLst>
                    <a:gs pos="0">
                      <a:srgbClr val="FFFFFF"/>
                    </a:gs>
                    <a:gs pos="100000">
                      <a:srgbClr val="FFFFFF"/>
                    </a:gs>
                  </a:gsLst>
                  <a:lin ang="5400000" scaled="0"/>
                </a:gradFill>
                <a:ea typeface="Segoe UI" pitchFamily="34" charset="0"/>
                <a:cs typeface="Segoe UI" pitchFamily="34" charset="0"/>
              </a:rPr>
              <a:t>Encode</a:t>
            </a:r>
          </a:p>
        </p:txBody>
      </p: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2214" y="1529143"/>
            <a:ext cx="610677" cy="610677"/>
          </a:xfrm>
          <a:prstGeom prst="rect">
            <a:avLst/>
          </a:prstGeom>
        </p:spPr>
      </p:pic>
      <p:cxnSp>
        <p:nvCxnSpPr>
          <p:cNvPr id="24" name="Straight Arrow Connector 23"/>
          <p:cNvCxnSpPr/>
          <p:nvPr/>
        </p:nvCxnSpPr>
        <p:spPr>
          <a:xfrm flipV="1">
            <a:off x="4001532" y="2460454"/>
            <a:ext cx="3850058" cy="1"/>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bwMode="auto">
          <a:xfrm>
            <a:off x="5119521" y="2339166"/>
            <a:ext cx="1668999" cy="300289"/>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defTabSz="914102" fontAlgn="base">
              <a:lnSpc>
                <a:spcPct val="90000"/>
              </a:lnSpc>
              <a:spcBef>
                <a:spcPct val="0"/>
              </a:spcBef>
              <a:spcAft>
                <a:spcPct val="0"/>
              </a:spcAft>
            </a:pPr>
            <a:r>
              <a:rPr lang="en-US" sz="1372" dirty="0">
                <a:gradFill>
                  <a:gsLst>
                    <a:gs pos="0">
                      <a:srgbClr val="FFFFFF"/>
                    </a:gs>
                    <a:gs pos="100000">
                      <a:srgbClr val="FFFFFF"/>
                    </a:gs>
                  </a:gsLst>
                  <a:lin ang="5400000" scaled="0"/>
                </a:gradFill>
                <a:ea typeface="Segoe UI" pitchFamily="34" charset="0"/>
                <a:cs typeface="Segoe UI" pitchFamily="34" charset="0"/>
              </a:rPr>
              <a:t>Encode</a:t>
            </a: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4102" y="2183586"/>
            <a:ext cx="610677" cy="610677"/>
          </a:xfrm>
          <a:prstGeom prst="rect">
            <a:avLst/>
          </a:prstGeom>
        </p:spPr>
      </p:pic>
      <p:cxnSp>
        <p:nvCxnSpPr>
          <p:cNvPr id="28" name="Straight Arrow Connector 27"/>
          <p:cNvCxnSpPr/>
          <p:nvPr/>
        </p:nvCxnSpPr>
        <p:spPr>
          <a:xfrm flipV="1">
            <a:off x="4001532" y="3135225"/>
            <a:ext cx="3850058" cy="1"/>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bwMode="auto">
          <a:xfrm>
            <a:off x="5119521" y="3013938"/>
            <a:ext cx="1668999" cy="300289"/>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defTabSz="914102" fontAlgn="base">
              <a:lnSpc>
                <a:spcPct val="90000"/>
              </a:lnSpc>
              <a:spcBef>
                <a:spcPct val="0"/>
              </a:spcBef>
              <a:spcAft>
                <a:spcPct val="0"/>
              </a:spcAft>
            </a:pPr>
            <a:r>
              <a:rPr lang="en-US" sz="1372" dirty="0">
                <a:gradFill>
                  <a:gsLst>
                    <a:gs pos="0">
                      <a:srgbClr val="FFFFFF"/>
                    </a:gs>
                    <a:gs pos="100000">
                      <a:srgbClr val="FFFFFF"/>
                    </a:gs>
                  </a:gsLst>
                  <a:lin ang="5400000" scaled="0"/>
                </a:gradFill>
                <a:ea typeface="Segoe UI" pitchFamily="34" charset="0"/>
                <a:cs typeface="Segoe UI" pitchFamily="34" charset="0"/>
              </a:rPr>
              <a:t>Encode</a:t>
            </a:r>
          </a:p>
        </p:txBody>
      </p:sp>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4949" y="2864161"/>
            <a:ext cx="610677" cy="610677"/>
          </a:xfrm>
          <a:prstGeom prst="rect">
            <a:avLst/>
          </a:prstGeom>
        </p:spPr>
      </p:pic>
      <p:pic>
        <p:nvPicPr>
          <p:cNvPr id="31" name="Picture 30"/>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943079" y="1518222"/>
            <a:ext cx="679538" cy="679538"/>
          </a:xfrm>
          <a:prstGeom prst="rect">
            <a:avLst/>
          </a:prstGeom>
        </p:spPr>
      </p:pic>
      <p:pic>
        <p:nvPicPr>
          <p:cNvPr id="32" name="Picture 31"/>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906510" y="2208408"/>
            <a:ext cx="679538" cy="679538"/>
          </a:xfrm>
          <a:prstGeom prst="rect">
            <a:avLst/>
          </a:prstGeom>
        </p:spPr>
      </p:pic>
      <p:pic>
        <p:nvPicPr>
          <p:cNvPr id="33" name="Picture 3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906510" y="2824313"/>
            <a:ext cx="679538" cy="679538"/>
          </a:xfrm>
          <a:prstGeom prst="rect">
            <a:avLst/>
          </a:prstGeom>
        </p:spPr>
      </p:pic>
      <p:pic>
        <p:nvPicPr>
          <p:cNvPr id="34" name="Picture 3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005016" y="2165944"/>
            <a:ext cx="679538" cy="679538"/>
          </a:xfrm>
          <a:prstGeom prst="rect">
            <a:avLst/>
          </a:prstGeom>
        </p:spPr>
      </p:pic>
      <p:pic>
        <p:nvPicPr>
          <p:cNvPr id="35" name="Picture 34"/>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103522" y="2134127"/>
            <a:ext cx="679538" cy="679538"/>
          </a:xfrm>
          <a:prstGeom prst="rect">
            <a:avLst/>
          </a:prstGeom>
        </p:spPr>
      </p:pic>
      <p:grpSp>
        <p:nvGrpSpPr>
          <p:cNvPr id="4" name="Group 3"/>
          <p:cNvGrpSpPr/>
          <p:nvPr/>
        </p:nvGrpSpPr>
        <p:grpSpPr>
          <a:xfrm>
            <a:off x="8743313" y="2119076"/>
            <a:ext cx="1563330" cy="945110"/>
            <a:chOff x="8918634" y="2161071"/>
            <a:chExt cx="1594678" cy="964061"/>
          </a:xfrm>
        </p:grpSpPr>
        <p:pic>
          <p:nvPicPr>
            <p:cNvPr id="36" name="Picture 3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39" name="TextBox 38"/>
            <p:cNvSpPr txBox="1"/>
            <p:nvPr/>
          </p:nvSpPr>
          <p:spPr>
            <a:xfrm>
              <a:off x="9283936" y="2635767"/>
              <a:ext cx="1229376" cy="489365"/>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Azure Blob</a:t>
              </a:r>
            </a:p>
          </p:txBody>
        </p:sp>
      </p:grpSp>
      <p:grpSp>
        <p:nvGrpSpPr>
          <p:cNvPr id="40" name="Group 39"/>
          <p:cNvGrpSpPr/>
          <p:nvPr/>
        </p:nvGrpSpPr>
        <p:grpSpPr>
          <a:xfrm>
            <a:off x="2014008" y="2102278"/>
            <a:ext cx="1563330" cy="945110"/>
            <a:chOff x="8918634" y="2161071"/>
            <a:chExt cx="1594678" cy="964061"/>
          </a:xfrm>
        </p:grpSpPr>
        <p:pic>
          <p:nvPicPr>
            <p:cNvPr id="41" name="Picture 4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42" name="TextBox 41"/>
            <p:cNvSpPr txBox="1"/>
            <p:nvPr/>
          </p:nvSpPr>
          <p:spPr>
            <a:xfrm>
              <a:off x="9283936" y="2635767"/>
              <a:ext cx="1229376" cy="489365"/>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Azure Blob</a:t>
              </a:r>
            </a:p>
          </p:txBody>
        </p:sp>
      </p:grpSp>
      <p:sp>
        <p:nvSpPr>
          <p:cNvPr id="37" name="TextBox 36"/>
          <p:cNvSpPr txBox="1"/>
          <p:nvPr/>
        </p:nvSpPr>
        <p:spPr>
          <a:xfrm>
            <a:off x="4784737" y="1145132"/>
            <a:ext cx="2338568" cy="479745"/>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Encoding Reserved Units </a:t>
            </a:r>
          </a:p>
        </p:txBody>
      </p:sp>
      <p:sp>
        <p:nvSpPr>
          <p:cNvPr id="38" name="Title 1"/>
          <p:cNvSpPr txBox="1">
            <a:spLocks/>
          </p:cNvSpPr>
          <p:nvPr/>
        </p:nvSpPr>
        <p:spPr>
          <a:xfrm>
            <a:off x="388451" y="290738"/>
            <a:ext cx="11655840" cy="899537"/>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705" dirty="0">
                <a:solidFill>
                  <a:schemeClr val="bg1"/>
                </a:solidFill>
              </a:rPr>
              <a:t>Step 2: Encode, Package or Encrypt</a:t>
            </a:r>
          </a:p>
        </p:txBody>
      </p:sp>
    </p:spTree>
    <p:extLst>
      <p:ext uri="{BB962C8B-B14F-4D97-AF65-F5344CB8AC3E}">
        <p14:creationId xmlns:p14="http://schemas.microsoft.com/office/powerpoint/2010/main" val="1539723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2500"/>
                            </p:stCondLst>
                            <p:childTnLst>
                              <p:par>
                                <p:cTn id="52" presetID="10"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childTnLst>
                                </p:cTn>
                              </p:par>
                            </p:childTnLst>
                          </p:cTn>
                        </p:par>
                        <p:par>
                          <p:cTn id="61" fill="hold">
                            <p:stCondLst>
                              <p:cond delay="3000"/>
                            </p:stCondLst>
                            <p:childTnLst>
                              <p:par>
                                <p:cTn id="62" presetID="10" presetClass="entr" presetSubtype="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3500"/>
                            </p:stCondLst>
                            <p:childTnLst>
                              <p:par>
                                <p:cTn id="66" presetID="22" presetClass="entr" presetSubtype="8"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left)">
                                      <p:cBhvr>
                                        <p:cTn id="68" dur="500"/>
                                        <p:tgtEl>
                                          <p:spTgt spid="28"/>
                                        </p:tgtEl>
                                      </p:cBhvr>
                                    </p:animEffect>
                                  </p:childTnLst>
                                </p:cTn>
                              </p:par>
                            </p:childTnLst>
                          </p:cTn>
                        </p:par>
                        <p:par>
                          <p:cTn id="69" fill="hold">
                            <p:stCondLst>
                              <p:cond delay="4000"/>
                            </p:stCondLst>
                            <p:childTnLst>
                              <p:par>
                                <p:cTn id="70" presetID="10" presetClass="entr" presetSubtype="0"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
                                            <p:txEl>
                                              <p:pRg st="0" end="0"/>
                                            </p:txEl>
                                          </p:spTgt>
                                        </p:tgtEl>
                                        <p:attrNameLst>
                                          <p:attrName>style.visibility</p:attrName>
                                        </p:attrNameLst>
                                      </p:cBhvr>
                                      <p:to>
                                        <p:strVal val="visible"/>
                                      </p:to>
                                    </p:set>
                                    <p:animEffect transition="in" filter="fade">
                                      <p:cBhvr>
                                        <p:cTn id="77" dur="500"/>
                                        <p:tgtEl>
                                          <p:spTgt spid="3">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
                                            <p:txEl>
                                              <p:pRg st="1" end="1"/>
                                            </p:txEl>
                                          </p:spTgt>
                                        </p:tgtEl>
                                        <p:attrNameLst>
                                          <p:attrName>style.visibility</p:attrName>
                                        </p:attrNameLst>
                                      </p:cBhvr>
                                      <p:to>
                                        <p:strVal val="visible"/>
                                      </p:to>
                                    </p:set>
                                    <p:animEffect transition="in" filter="fade">
                                      <p:cBhvr>
                                        <p:cTn id="82" dur="500"/>
                                        <p:tgtEl>
                                          <p:spTgt spid="3">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
                                            <p:txEl>
                                              <p:pRg st="2" end="2"/>
                                            </p:txEl>
                                          </p:spTgt>
                                        </p:tgtEl>
                                        <p:attrNameLst>
                                          <p:attrName>style.visibility</p:attrName>
                                        </p:attrNameLst>
                                      </p:cBhvr>
                                      <p:to>
                                        <p:strVal val="visible"/>
                                      </p:to>
                                    </p:set>
                                    <p:animEffect transition="in" filter="fade">
                                      <p:cBhvr>
                                        <p:cTn id="87" dur="500"/>
                                        <p:tgtEl>
                                          <p:spTgt spid="3">
                                            <p:txEl>
                                              <p:pRg st="2"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
                                            <p:txEl>
                                              <p:pRg st="3" end="3"/>
                                            </p:txEl>
                                          </p:spTgt>
                                        </p:tgtEl>
                                        <p:attrNameLst>
                                          <p:attrName>style.visibility</p:attrName>
                                        </p:attrNameLst>
                                      </p:cBhvr>
                                      <p:to>
                                        <p:strVal val="visible"/>
                                      </p:to>
                                    </p:set>
                                    <p:animEffect transition="in" filter="fade">
                                      <p:cBhvr>
                                        <p:cTn id="92" dur="500"/>
                                        <p:tgtEl>
                                          <p:spTgt spid="3">
                                            <p:txEl>
                                              <p:pRg st="3" end="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
                                            <p:txEl>
                                              <p:pRg st="4" end="4"/>
                                            </p:txEl>
                                          </p:spTgt>
                                        </p:tgtEl>
                                        <p:attrNameLst>
                                          <p:attrName>style.visibility</p:attrName>
                                        </p:attrNameLst>
                                      </p:cBhvr>
                                      <p:to>
                                        <p:strVal val="visible"/>
                                      </p:to>
                                    </p:set>
                                    <p:animEffect transition="in" filter="fade">
                                      <p:cBhvr>
                                        <p:cTn id="97" dur="500"/>
                                        <p:tgtEl>
                                          <p:spTgt spid="3">
                                            <p:txEl>
                                              <p:pRg st="4" end="4"/>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
                                            <p:txEl>
                                              <p:pRg st="6" end="6"/>
                                            </p:txEl>
                                          </p:spTgt>
                                        </p:tgtEl>
                                        <p:attrNameLst>
                                          <p:attrName>style.visibility</p:attrName>
                                        </p:attrNameLst>
                                      </p:cBhvr>
                                      <p:to>
                                        <p:strVal val="visible"/>
                                      </p:to>
                                    </p:set>
                                    <p:animEffect transition="in" filter="fade">
                                      <p:cBhvr>
                                        <p:cTn id="102" dur="500"/>
                                        <p:tgtEl>
                                          <p:spTgt spid="3">
                                            <p:txEl>
                                              <p:pRg st="6" end="6"/>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3">
                                            <p:txEl>
                                              <p:pRg st="7" end="7"/>
                                            </p:txEl>
                                          </p:spTgt>
                                        </p:tgtEl>
                                        <p:attrNameLst>
                                          <p:attrName>style.visibility</p:attrName>
                                        </p:attrNameLst>
                                      </p:cBhvr>
                                      <p:to>
                                        <p:strVal val="visible"/>
                                      </p:to>
                                    </p:set>
                                    <p:animEffect transition="in" filter="fade">
                                      <p:cBhvr>
                                        <p:cTn id="10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 grpId="0" animBg="1"/>
      <p:bldP spid="25" grpId="0" animBg="1"/>
      <p:bldP spid="29"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Deliver Content</a:t>
            </a:r>
            <a:endParaRPr lang="en-US" dirty="0"/>
          </a:p>
        </p:txBody>
      </p:sp>
      <p:sp>
        <p:nvSpPr>
          <p:cNvPr id="3" name="Content Placeholder 2"/>
          <p:cNvSpPr>
            <a:spLocks noGrp="1"/>
          </p:cNvSpPr>
          <p:nvPr>
            <p:ph sz="quarter" idx="4294967295"/>
          </p:nvPr>
        </p:nvSpPr>
        <p:spPr>
          <a:xfrm>
            <a:off x="493346" y="2631522"/>
            <a:ext cx="9113653" cy="3493991"/>
          </a:xfrm>
          <a:prstGeom prst="rect">
            <a:avLst/>
          </a:prstGeom>
        </p:spPr>
        <p:txBody>
          <a:bodyPr>
            <a:normAutofit lnSpcReduction="10000"/>
          </a:bodyPr>
          <a:lstStyle/>
          <a:p>
            <a:pPr marL="0" indent="0">
              <a:lnSpc>
                <a:spcPct val="150000"/>
              </a:lnSpc>
              <a:buClr>
                <a:schemeClr val="accent2"/>
              </a:buClr>
              <a:buSzPct val="110000"/>
              <a:buNone/>
            </a:pPr>
            <a:r>
              <a:rPr lang="en-US" sz="2353" dirty="0"/>
              <a:t>Managed streaming service… it just works!</a:t>
            </a:r>
          </a:p>
          <a:p>
            <a:pPr marL="336145" lvl="1" indent="-336145">
              <a:lnSpc>
                <a:spcPct val="150000"/>
              </a:lnSpc>
            </a:pPr>
            <a:r>
              <a:rPr lang="en-US" sz="1961" dirty="0"/>
              <a:t>Guaranteed bandwidth</a:t>
            </a:r>
          </a:p>
          <a:p>
            <a:pPr marL="336145" lvl="1" indent="-336145">
              <a:lnSpc>
                <a:spcPct val="150000"/>
              </a:lnSpc>
            </a:pPr>
            <a:r>
              <a:rPr lang="en-US" sz="1961" dirty="0"/>
              <a:t>Auto recovery, redundancy and failover</a:t>
            </a:r>
          </a:p>
          <a:p>
            <a:pPr marL="336145" lvl="1" indent="-336145">
              <a:lnSpc>
                <a:spcPct val="150000"/>
              </a:lnSpc>
            </a:pPr>
            <a:r>
              <a:rPr lang="en-US" sz="1961" dirty="0"/>
              <a:t>Multiple origins support and scale independently </a:t>
            </a:r>
          </a:p>
          <a:p>
            <a:pPr marL="0" indent="0">
              <a:lnSpc>
                <a:spcPct val="150000"/>
              </a:lnSpc>
              <a:buClr>
                <a:schemeClr val="accent2"/>
              </a:buClr>
              <a:buSzPct val="110000"/>
              <a:buNone/>
            </a:pPr>
            <a:r>
              <a:rPr lang="en-US" sz="2353" dirty="0"/>
              <a:t>Azure and 3rd party CDN support</a:t>
            </a:r>
          </a:p>
          <a:p>
            <a:pPr marL="0" indent="0">
              <a:lnSpc>
                <a:spcPct val="150000"/>
              </a:lnSpc>
              <a:buClr>
                <a:schemeClr val="accent2"/>
              </a:buClr>
              <a:buSzPct val="110000"/>
              <a:buNone/>
            </a:pPr>
            <a:r>
              <a:rPr lang="en-US" sz="2353" dirty="0"/>
              <a:t>IP Whitelisting</a:t>
            </a:r>
          </a:p>
        </p:txBody>
      </p:sp>
      <p:grpSp>
        <p:nvGrpSpPr>
          <p:cNvPr id="4" name="Group 3"/>
          <p:cNvGrpSpPr/>
          <p:nvPr/>
        </p:nvGrpSpPr>
        <p:grpSpPr>
          <a:xfrm>
            <a:off x="565899" y="1628726"/>
            <a:ext cx="4346510" cy="989229"/>
            <a:chOff x="4302255" y="1808993"/>
            <a:chExt cx="6599962" cy="1394298"/>
          </a:xfrm>
        </p:grpSpPr>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2255" y="2012934"/>
              <a:ext cx="832802" cy="832803"/>
            </a:xfrm>
            <a:prstGeom prst="rect">
              <a:avLst/>
            </a:prstGeom>
          </p:spPr>
        </p:pic>
        <p:pic>
          <p:nvPicPr>
            <p:cNvPr id="24" name="Picture 23"/>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078478" y="1966542"/>
              <a:ext cx="1180952" cy="774603"/>
            </a:xfrm>
            <a:prstGeom prst="rect">
              <a:avLst/>
            </a:prstGeom>
          </p:spPr>
        </p:pic>
        <p:cxnSp>
          <p:nvCxnSpPr>
            <p:cNvPr id="40" name="Straight Arrow Connector 39"/>
            <p:cNvCxnSpPr>
              <a:endCxn id="24" idx="1"/>
            </p:cNvCxnSpPr>
            <p:nvPr/>
          </p:nvCxnSpPr>
          <p:spPr>
            <a:xfrm flipV="1">
              <a:off x="5141823" y="2353844"/>
              <a:ext cx="2936654" cy="32329"/>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bwMode="auto">
            <a:xfrm>
              <a:off x="5893192" y="2144892"/>
              <a:ext cx="1606600" cy="482561"/>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1176" dirty="0">
                  <a:solidFill>
                    <a:schemeClr val="bg1"/>
                  </a:solidFill>
                  <a:ea typeface="Segoe UI" pitchFamily="34" charset="0"/>
                  <a:cs typeface="Segoe UI" pitchFamily="34" charset="0"/>
                </a:rPr>
                <a:t>Ingest</a:t>
              </a:r>
              <a:endParaRPr lang="en-US" sz="2353" dirty="0">
                <a:solidFill>
                  <a:schemeClr val="bg1"/>
                </a:solidFill>
                <a:ea typeface="Segoe UI" pitchFamily="34" charset="0"/>
                <a:cs typeface="Segoe UI" pitchFamily="34" charset="0"/>
              </a:endParaRPr>
            </a:p>
          </p:txBody>
        </p:sp>
        <p:sp>
          <p:nvSpPr>
            <p:cNvPr id="42" name="TextBox 41"/>
            <p:cNvSpPr txBox="1"/>
            <p:nvPr/>
          </p:nvSpPr>
          <p:spPr>
            <a:xfrm>
              <a:off x="8435170" y="2527151"/>
              <a:ext cx="1829044" cy="676140"/>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Azure Blob</a:t>
              </a:r>
            </a:p>
          </p:txBody>
        </p:sp>
        <p:sp>
          <p:nvSpPr>
            <p:cNvPr id="43" name="Rounded Rectangle 42"/>
            <p:cNvSpPr/>
            <p:nvPr/>
          </p:nvSpPr>
          <p:spPr bwMode="auto">
            <a:xfrm>
              <a:off x="9241766" y="1808993"/>
              <a:ext cx="1603642" cy="544851"/>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defTabSz="914102" fontAlgn="base">
                <a:lnSpc>
                  <a:spcPct val="90000"/>
                </a:lnSpc>
                <a:spcBef>
                  <a:spcPct val="0"/>
                </a:spcBef>
                <a:spcAft>
                  <a:spcPct val="0"/>
                </a:spcAft>
              </a:pPr>
              <a:r>
                <a:rPr lang="en-US" sz="1372" dirty="0">
                  <a:solidFill>
                    <a:schemeClr val="bg1"/>
                  </a:solidFill>
                  <a:ea typeface="Segoe UI" pitchFamily="34" charset="0"/>
                  <a:cs typeface="Segoe UI" pitchFamily="34" charset="0"/>
                </a:rPr>
                <a:t>Asset</a:t>
              </a:r>
            </a:p>
          </p:txBody>
        </p:sp>
        <p:pic>
          <p:nvPicPr>
            <p:cNvPr id="44" name="Picture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50035" y="1841981"/>
              <a:ext cx="652182" cy="652182"/>
            </a:xfrm>
            <a:prstGeom prst="rect">
              <a:avLst/>
            </a:prstGeom>
          </p:spPr>
        </p:pic>
      </p:grpSp>
      <p:cxnSp>
        <p:nvCxnSpPr>
          <p:cNvPr id="45" name="Straight Arrow Connector 44"/>
          <p:cNvCxnSpPr/>
          <p:nvPr/>
        </p:nvCxnSpPr>
        <p:spPr>
          <a:xfrm>
            <a:off x="4870454" y="1763910"/>
            <a:ext cx="2855499" cy="9509"/>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bwMode="auto">
          <a:xfrm>
            <a:off x="5403348" y="1652131"/>
            <a:ext cx="1668999" cy="300289"/>
          </a:xfrm>
          <a:prstGeom prst="round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defTabSz="914102" fontAlgn="base">
              <a:lnSpc>
                <a:spcPct val="90000"/>
              </a:lnSpc>
              <a:spcBef>
                <a:spcPct val="0"/>
              </a:spcBef>
              <a:spcAft>
                <a:spcPct val="0"/>
              </a:spcAft>
            </a:pPr>
            <a:r>
              <a:rPr lang="en-US" sz="1372" dirty="0">
                <a:gradFill>
                  <a:gsLst>
                    <a:gs pos="0">
                      <a:srgbClr val="FFFFFF"/>
                    </a:gs>
                    <a:gs pos="100000">
                      <a:srgbClr val="FFFFFF"/>
                    </a:gs>
                  </a:gsLst>
                  <a:lin ang="5400000" scaled="0"/>
                </a:gradFill>
                <a:ea typeface="Segoe UI" pitchFamily="34" charset="0"/>
                <a:cs typeface="Segoe UI" pitchFamily="34" charset="0"/>
              </a:rPr>
              <a:t>Encode</a:t>
            </a:r>
          </a:p>
        </p:txBody>
      </p:sp>
      <p:pic>
        <p:nvPicPr>
          <p:cNvPr id="47" name="Picture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35300" y="1455919"/>
            <a:ext cx="678422" cy="678422"/>
          </a:xfrm>
          <a:prstGeom prst="rect">
            <a:avLst/>
          </a:prstGeom>
        </p:spPr>
      </p:pic>
      <p:pic>
        <p:nvPicPr>
          <p:cNvPr id="48" name="Picture 47"/>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780874" y="1521373"/>
            <a:ext cx="679538" cy="679538"/>
          </a:xfrm>
          <a:prstGeom prst="rect">
            <a:avLst/>
          </a:prstGeom>
        </p:spPr>
      </p:pic>
      <p:pic>
        <p:nvPicPr>
          <p:cNvPr id="49" name="Picture 48"/>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879379" y="1478908"/>
            <a:ext cx="679538" cy="679538"/>
          </a:xfrm>
          <a:prstGeom prst="rect">
            <a:avLst/>
          </a:prstGeom>
        </p:spPr>
      </p:pic>
      <p:pic>
        <p:nvPicPr>
          <p:cNvPr id="50" name="Picture 49"/>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977885" y="1447091"/>
            <a:ext cx="679538" cy="679538"/>
          </a:xfrm>
          <a:prstGeom prst="rect">
            <a:avLst/>
          </a:prstGeom>
        </p:spPr>
      </p:pic>
      <p:pic>
        <p:nvPicPr>
          <p:cNvPr id="54" name="Picture 53"/>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321419" y="1879171"/>
            <a:ext cx="777735" cy="549567"/>
          </a:xfrm>
          <a:prstGeom prst="rect">
            <a:avLst/>
          </a:prstGeom>
        </p:spPr>
      </p:pic>
      <p:cxnSp>
        <p:nvCxnSpPr>
          <p:cNvPr id="56" name="Straight Arrow Connector 55"/>
          <p:cNvCxnSpPr/>
          <p:nvPr/>
        </p:nvCxnSpPr>
        <p:spPr>
          <a:xfrm>
            <a:off x="8928270" y="1782105"/>
            <a:ext cx="1888590" cy="4755"/>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57" name="Rounded Rectangle 56"/>
          <p:cNvSpPr/>
          <p:nvPr/>
        </p:nvSpPr>
        <p:spPr bwMode="auto">
          <a:xfrm>
            <a:off x="9269431" y="1602234"/>
            <a:ext cx="1058052" cy="342369"/>
          </a:xfrm>
          <a:prstGeom prst="round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1568" dirty="0">
                <a:gradFill>
                  <a:gsLst>
                    <a:gs pos="0">
                      <a:srgbClr val="FFFFFF"/>
                    </a:gs>
                    <a:gs pos="100000">
                      <a:srgbClr val="FFFFFF"/>
                    </a:gs>
                  </a:gsLst>
                  <a:lin ang="5400000" scaled="0"/>
                </a:gradFill>
                <a:ea typeface="Segoe UI" pitchFamily="34" charset="0"/>
                <a:cs typeface="Segoe UI" pitchFamily="34" charset="0"/>
              </a:rPr>
              <a:t>Stream</a:t>
            </a:r>
            <a:endParaRPr lang="en-US" sz="3137" dirty="0">
              <a:gradFill>
                <a:gsLst>
                  <a:gs pos="0">
                    <a:srgbClr val="FFFFFF"/>
                  </a:gs>
                  <a:gs pos="100000">
                    <a:srgbClr val="FFFFFF"/>
                  </a:gs>
                </a:gsLst>
                <a:lin ang="5400000" scaled="0"/>
              </a:gradFill>
              <a:ea typeface="Segoe UI" pitchFamily="34" charset="0"/>
              <a:cs typeface="Segoe UI" pitchFamily="34" charset="0"/>
            </a:endParaRPr>
          </a:p>
        </p:txBody>
      </p:sp>
      <p:pic>
        <p:nvPicPr>
          <p:cNvPr id="60" name="Picture 59"/>
          <p:cNvPicPr>
            <a:picLocks noChangeAspect="1"/>
          </p:cNvPicPr>
          <p:nvPr/>
        </p:nvPicPr>
        <p:blipFill>
          <a:blip r:embed="rId6"/>
          <a:stretch>
            <a:fillRect/>
          </a:stretch>
        </p:blipFill>
        <p:spPr>
          <a:xfrm>
            <a:off x="10816860" y="1566026"/>
            <a:ext cx="479585" cy="688096"/>
          </a:xfrm>
          <a:prstGeom prst="rect">
            <a:avLst/>
          </a:prstGeom>
        </p:spPr>
      </p:pic>
      <p:sp>
        <p:nvSpPr>
          <p:cNvPr id="61" name="TextBox 60"/>
          <p:cNvSpPr txBox="1"/>
          <p:nvPr/>
        </p:nvSpPr>
        <p:spPr>
          <a:xfrm>
            <a:off x="10549361" y="2134342"/>
            <a:ext cx="1384862" cy="479745"/>
          </a:xfrm>
          <a:prstGeom prst="rect">
            <a:avLst/>
          </a:prstGeom>
          <a:noFill/>
        </p:spPr>
        <p:txBody>
          <a:bodyPr wrap="none" lIns="179285" tIns="143428" rIns="179285" bIns="143428" rtlCol="0">
            <a:spAutoFit/>
          </a:bodyPr>
          <a:lstStyle/>
          <a:p>
            <a:pPr>
              <a:lnSpc>
                <a:spcPct val="90000"/>
              </a:lnSpc>
              <a:spcAft>
                <a:spcPts val="588"/>
              </a:spcAft>
            </a:pPr>
            <a:r>
              <a:rPr lang="en-US" sz="1372" dirty="0">
                <a:solidFill>
                  <a:schemeClr val="bg1"/>
                </a:solidFill>
              </a:rPr>
              <a:t>Origin Server</a:t>
            </a:r>
          </a:p>
        </p:txBody>
      </p:sp>
      <p:pic>
        <p:nvPicPr>
          <p:cNvPr id="62" name="Picture 61"/>
          <p:cNvPicPr>
            <a:picLocks noChangeAspect="1"/>
          </p:cNvPicPr>
          <p:nvPr/>
        </p:nvPicPr>
        <p:blipFill>
          <a:blip r:embed="rId6"/>
          <a:stretch>
            <a:fillRect/>
          </a:stretch>
        </p:blipFill>
        <p:spPr>
          <a:xfrm>
            <a:off x="10916855" y="1478909"/>
            <a:ext cx="479585" cy="688096"/>
          </a:xfrm>
          <a:prstGeom prst="rect">
            <a:avLst/>
          </a:prstGeom>
        </p:spPr>
      </p:pic>
      <p:pic>
        <p:nvPicPr>
          <p:cNvPr id="64" name="Picture 63"/>
          <p:cNvPicPr>
            <a:picLocks noChangeAspect="1"/>
          </p:cNvPicPr>
          <p:nvPr/>
        </p:nvPicPr>
        <p:blipFill>
          <a:blip r:embed="rId6"/>
          <a:stretch>
            <a:fillRect/>
          </a:stretch>
        </p:blipFill>
        <p:spPr>
          <a:xfrm>
            <a:off x="11023916" y="1380752"/>
            <a:ext cx="479585" cy="688096"/>
          </a:xfrm>
          <a:prstGeom prst="rect">
            <a:avLst/>
          </a:prstGeom>
        </p:spPr>
      </p:pic>
    </p:spTree>
    <p:extLst>
      <p:ext uri="{BB962C8B-B14F-4D97-AF65-F5344CB8AC3E}">
        <p14:creationId xmlns:p14="http://schemas.microsoft.com/office/powerpoint/2010/main" val="745481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500"/>
                                        <p:tgtEl>
                                          <p:spTgt spid="5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10" presetClass="entr" presetSubtype="0" fill="hold"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par>
                                <p:cTn id="31" presetID="10" presetClass="entr" presetSubtype="0"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7" grpId="0" animBg="1"/>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Pricing and SLA</a:t>
            </a:r>
            <a:endParaRPr lang="en-US" dirty="0"/>
          </a:p>
        </p:txBody>
      </p:sp>
      <p:sp>
        <p:nvSpPr>
          <p:cNvPr id="2" name="TextBox 1"/>
          <p:cNvSpPr txBox="1"/>
          <p:nvPr/>
        </p:nvSpPr>
        <p:spPr>
          <a:xfrm>
            <a:off x="717451" y="6342381"/>
            <a:ext cx="9410012" cy="701859"/>
          </a:xfrm>
          <a:prstGeom prst="rect">
            <a:avLst/>
          </a:prstGeom>
          <a:noFill/>
        </p:spPr>
        <p:txBody>
          <a:bodyPr wrap="none" rtlCol="0">
            <a:spAutoFit/>
          </a:bodyPr>
          <a:lstStyle/>
          <a:p>
            <a:r>
              <a:rPr lang="en-US" sz="2000" dirty="0">
                <a:solidFill>
                  <a:schemeClr val="bg1"/>
                </a:solidFill>
              </a:rPr>
              <a:t>For more information, please refer to </a:t>
            </a:r>
            <a:r>
              <a:rPr lang="en-US" sz="1961" i="1" dirty="0">
                <a:solidFill>
                  <a:schemeClr val="bg1"/>
                </a:solidFill>
                <a:hlinkClick r:id="rId3" tooltip="Permalink to Windows Azure Media Services Pricing Details"/>
              </a:rPr>
              <a:t>Windows Azure Media Services Pricing Details</a:t>
            </a:r>
            <a:endParaRPr lang="en-US" sz="1961" i="1" dirty="0">
              <a:solidFill>
                <a:schemeClr val="bg1"/>
              </a:solidFill>
            </a:endParaRPr>
          </a:p>
          <a:p>
            <a:endParaRPr lang="en-US" sz="1961" dirty="0">
              <a:gradFill>
                <a:gsLst>
                  <a:gs pos="0">
                    <a:srgbClr val="000000">
                      <a:lumMod val="75000"/>
                      <a:lumOff val="25000"/>
                    </a:srgbClr>
                  </a:gs>
                  <a:gs pos="100000">
                    <a:srgbClr val="000000">
                      <a:lumMod val="75000"/>
                      <a:lumOff val="25000"/>
                    </a:srgbClr>
                  </a:gs>
                </a:gsLst>
                <a:lin ang="5400000" scaled="0"/>
              </a:gradFill>
            </a:endParaRPr>
          </a:p>
        </p:txBody>
      </p:sp>
      <p:graphicFrame>
        <p:nvGraphicFramePr>
          <p:cNvPr id="6" name="Table 5"/>
          <p:cNvGraphicFramePr>
            <a:graphicFrameLocks noGrp="1"/>
          </p:cNvGraphicFramePr>
          <p:nvPr>
            <p:extLst>
              <p:ext uri="{D42A27DB-BD31-4B8C-83A1-F6EECF244321}">
                <p14:modId xmlns:p14="http://schemas.microsoft.com/office/powerpoint/2010/main" val="1824158780"/>
              </p:ext>
            </p:extLst>
          </p:nvPr>
        </p:nvGraphicFramePr>
        <p:xfrm>
          <a:off x="503237" y="1211263"/>
          <a:ext cx="10260911" cy="2518029"/>
        </p:xfrm>
        <a:graphic>
          <a:graphicData uri="http://schemas.openxmlformats.org/drawingml/2006/table">
            <a:tbl>
              <a:tblPr firstRow="1" bandRow="1"/>
              <a:tblGrid>
                <a:gridCol w="1434019"/>
                <a:gridCol w="2705863"/>
                <a:gridCol w="2926679"/>
                <a:gridCol w="3194350"/>
              </a:tblGrid>
              <a:tr h="652822">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r>
                        <a:rPr lang="en-US" sz="1800" dirty="0" smtClean="0">
                          <a:solidFill>
                            <a:schemeClr val="bg1"/>
                          </a:solidFill>
                        </a:rPr>
                        <a:t>Encoding Service</a:t>
                      </a:r>
                      <a:endParaRPr lang="en-US" sz="1800" dirty="0">
                        <a:solidFill>
                          <a:schemeClr val="bg1"/>
                        </a:solidFill>
                      </a:endParaRPr>
                    </a:p>
                  </a:txBody>
                  <a:tcPr marL="93260" marR="93260" marT="46630" marB="46630">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pPr algn="ctr"/>
                      <a:r>
                        <a:rPr lang="en-US" sz="1600" baseline="0" dirty="0" smtClean="0">
                          <a:solidFill>
                            <a:schemeClr val="bg1"/>
                          </a:solidFill>
                        </a:rPr>
                        <a:t>Free Trial</a:t>
                      </a:r>
                    </a:p>
                    <a:p>
                      <a:pPr algn="ctr"/>
                      <a:r>
                        <a:rPr lang="en-US" sz="1600" baseline="0" dirty="0" smtClean="0">
                          <a:solidFill>
                            <a:schemeClr val="bg1"/>
                          </a:solidFill>
                        </a:rPr>
                        <a:t>(3mths)</a:t>
                      </a:r>
                      <a:endParaRPr lang="en-US" sz="1200" baseline="0" dirty="0" smtClean="0">
                        <a:solidFill>
                          <a:schemeClr val="bg1"/>
                        </a:solidFill>
                      </a:endParaRPr>
                    </a:p>
                  </a:txBody>
                  <a:tcPr marL="93260" marR="93260" marT="46630" marB="46630" anchor="ctr">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pPr algn="ctr"/>
                      <a:r>
                        <a:rPr lang="en-US" sz="1600" dirty="0" smtClean="0">
                          <a:solidFill>
                            <a:schemeClr val="bg1"/>
                          </a:solidFill>
                        </a:rPr>
                        <a:t>Shared</a:t>
                      </a:r>
                      <a:endParaRPr lang="en-US" sz="1600" i="0" dirty="0">
                        <a:solidFill>
                          <a:schemeClr val="bg1"/>
                        </a:solidFill>
                      </a:endParaRPr>
                    </a:p>
                  </a:txBody>
                  <a:tcPr marL="93260" marR="93260" marT="46630" marB="46630" anchor="ctr">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pPr algn="ctr"/>
                      <a:r>
                        <a:rPr lang="en-US" sz="1600" baseline="0" dirty="0" smtClean="0">
                          <a:solidFill>
                            <a:schemeClr val="bg1"/>
                          </a:solidFill>
                        </a:rPr>
                        <a:t>Reserved</a:t>
                      </a:r>
                    </a:p>
                  </a:txBody>
                  <a:tcPr marL="93260" marR="93260" marT="46630" marB="46630" anchor="ctr">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r>
              <a:tr h="590649">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r>
                        <a:rPr lang="en-US" sz="1600" baseline="0" dirty="0" smtClean="0">
                          <a:solidFill>
                            <a:schemeClr val="bg1"/>
                          </a:solidFill>
                        </a:rPr>
                        <a:t>Encoding Price</a:t>
                      </a:r>
                      <a:endParaRPr lang="en-US" sz="1600" b="1" baseline="0" dirty="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Free</a:t>
                      </a: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(100GB limit)</a:t>
                      </a:r>
                      <a:endParaRPr lang="en-US" sz="1600" b="1" dirty="0" smtClean="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$1.99 Per GB </a:t>
                      </a:r>
                      <a:endParaRPr lang="en-US" sz="1600" b="1" dirty="0" smtClean="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$1.99 Per GB + </a:t>
                      </a: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$99 per month/RU </a:t>
                      </a:r>
                      <a:endParaRPr lang="en-US" sz="1600" b="1" dirty="0" smtClean="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r>
              <a:tr h="1274558">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r>
                        <a:rPr lang="en-US" sz="1600" dirty="0" smtClean="0">
                          <a:solidFill>
                            <a:schemeClr val="bg1"/>
                          </a:solidFill>
                        </a:rPr>
                        <a:t>Encoding</a:t>
                      </a:r>
                    </a:p>
                    <a:p>
                      <a:r>
                        <a:rPr lang="en-US" sz="1600" dirty="0" smtClean="0">
                          <a:solidFill>
                            <a:schemeClr val="bg1"/>
                          </a:solidFill>
                        </a:rPr>
                        <a:t>SLA</a:t>
                      </a:r>
                      <a:endParaRPr lang="en-US" sz="1200" b="1" dirty="0">
                        <a:solidFill>
                          <a:schemeClr val="bg1"/>
                        </a:solidFill>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kern="1200" dirty="0" smtClean="0">
                          <a:solidFill>
                            <a:schemeClr val="bg1"/>
                          </a:solidFill>
                        </a:rPr>
                        <a:t>NA</a:t>
                      </a:r>
                      <a:endParaRPr lang="en-US" sz="1600" b="1" kern="1200" dirty="0" smtClean="0">
                        <a:solidFill>
                          <a:schemeClr val="bg1"/>
                        </a:solidFill>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kern="1200" dirty="0" smtClean="0">
                          <a:solidFill>
                            <a:schemeClr val="bg1"/>
                          </a:solidFill>
                        </a:rPr>
                        <a:t>Availability</a:t>
                      </a:r>
                      <a:r>
                        <a:rPr lang="en-US" sz="1600" kern="1200" baseline="0" dirty="0" smtClean="0">
                          <a:solidFill>
                            <a:schemeClr val="bg1"/>
                          </a:solidFill>
                        </a:rPr>
                        <a:t> = </a:t>
                      </a:r>
                      <a:r>
                        <a:rPr lang="en-US" sz="1600" kern="1200" dirty="0" smtClean="0">
                          <a:solidFill>
                            <a:schemeClr val="bg1"/>
                          </a:solidFill>
                        </a:rPr>
                        <a:t>99.9%</a:t>
                      </a: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bg1"/>
                          </a:solidFill>
                        </a:rPr>
                        <a:t>Measured as REST API availability</a:t>
                      </a: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bg1"/>
                          </a:solidFill>
                        </a:rPr>
                        <a:t>No guarantee</a:t>
                      </a:r>
                      <a:r>
                        <a:rPr lang="en-US" sz="1200" kern="1200" baseline="0" dirty="0" smtClean="0">
                          <a:solidFill>
                            <a:schemeClr val="bg1"/>
                          </a:solidFill>
                        </a:rPr>
                        <a:t> on wait time between tasks</a:t>
                      </a:r>
                      <a:endParaRPr lang="en-US" sz="1200" b="1" kern="1200" dirty="0" smtClean="0">
                        <a:solidFill>
                          <a:schemeClr val="bg1"/>
                        </a:solidFill>
                        <a:latin typeface="+mn-lt"/>
                        <a:ea typeface="+mn-ea"/>
                        <a:cs typeface="+mn-cs"/>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sz="1600" kern="1200" dirty="0" smtClean="0">
                          <a:solidFill>
                            <a:schemeClr val="bg1"/>
                          </a:solidFill>
                        </a:rPr>
                        <a:t>Availability</a:t>
                      </a:r>
                      <a:r>
                        <a:rPr lang="en-US" sz="1600" kern="1200" baseline="0" dirty="0" smtClean="0">
                          <a:solidFill>
                            <a:schemeClr val="bg1"/>
                          </a:solidFill>
                        </a:rPr>
                        <a:t> = 99.9%</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baseline="0" dirty="0" smtClean="0">
                          <a:solidFill>
                            <a:schemeClr val="bg1"/>
                          </a:solidFill>
                        </a:rPr>
                        <a:t>Measured as REST API availability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baseline="0" dirty="0" smtClean="0">
                          <a:solidFill>
                            <a:schemeClr val="bg1"/>
                          </a:solidFill>
                        </a:rPr>
                        <a:t>Media tasks running concurrently = Number of reserved units</a:t>
                      </a:r>
                      <a:endParaRPr lang="en-US" sz="1200" b="1" kern="1200" baseline="0" dirty="0" smtClean="0">
                        <a:solidFill>
                          <a:schemeClr val="bg1"/>
                        </a:solidFill>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868402179"/>
              </p:ext>
            </p:extLst>
          </p:nvPr>
        </p:nvGraphicFramePr>
        <p:xfrm>
          <a:off x="521164" y="3894694"/>
          <a:ext cx="10260911" cy="2331508"/>
        </p:xfrm>
        <a:graphic>
          <a:graphicData uri="http://schemas.openxmlformats.org/drawingml/2006/table">
            <a:tbl>
              <a:tblPr firstRow="1" bandRow="1"/>
              <a:tblGrid>
                <a:gridCol w="1434019"/>
                <a:gridCol w="2705863"/>
                <a:gridCol w="2926679"/>
                <a:gridCol w="3194350"/>
              </a:tblGrid>
              <a:tr h="652822">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r>
                        <a:rPr lang="en-US" sz="1800" dirty="0" smtClean="0">
                          <a:solidFill>
                            <a:schemeClr val="bg1"/>
                          </a:solidFill>
                        </a:rPr>
                        <a:t>Streaming Service</a:t>
                      </a:r>
                      <a:endParaRPr lang="en-US" sz="1800" dirty="0">
                        <a:solidFill>
                          <a:schemeClr val="bg1"/>
                        </a:solidFill>
                      </a:endParaRPr>
                    </a:p>
                  </a:txBody>
                  <a:tcPr marL="93260" marR="93260" marT="46630" marB="46630">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pPr algn="ctr"/>
                      <a:r>
                        <a:rPr lang="en-US" sz="1600" baseline="0" dirty="0" smtClean="0">
                          <a:solidFill>
                            <a:schemeClr val="bg1"/>
                          </a:solidFill>
                        </a:rPr>
                        <a:t>Free Trial</a:t>
                      </a:r>
                    </a:p>
                    <a:p>
                      <a:pPr algn="ctr"/>
                      <a:r>
                        <a:rPr lang="en-US" sz="1600" baseline="0" dirty="0" smtClean="0">
                          <a:solidFill>
                            <a:schemeClr val="bg1"/>
                          </a:solidFill>
                        </a:rPr>
                        <a:t>(3mths)</a:t>
                      </a:r>
                      <a:endParaRPr lang="en-US" sz="1200" baseline="0" dirty="0" smtClean="0">
                        <a:solidFill>
                          <a:schemeClr val="bg1"/>
                        </a:solidFill>
                      </a:endParaRPr>
                    </a:p>
                  </a:txBody>
                  <a:tcPr marL="93260" marR="93260" marT="46630" marB="46630" anchor="ctr">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pPr algn="ctr"/>
                      <a:r>
                        <a:rPr lang="en-US" sz="1600" dirty="0" smtClean="0">
                          <a:solidFill>
                            <a:schemeClr val="bg1"/>
                          </a:solidFill>
                        </a:rPr>
                        <a:t>Shared</a:t>
                      </a:r>
                      <a:endParaRPr lang="en-US" sz="1600" i="0" dirty="0">
                        <a:solidFill>
                          <a:schemeClr val="bg1"/>
                        </a:solidFill>
                      </a:endParaRPr>
                    </a:p>
                  </a:txBody>
                  <a:tcPr marL="93260" marR="93260" marT="46630" marB="46630" anchor="ctr">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Segoe UI"/>
                          <a:ea typeface=""/>
                          <a:cs typeface=""/>
                        </a:defRPr>
                      </a:lvl1pPr>
                      <a:lvl2pPr marL="457200" algn="l" defTabSz="914400" rtl="0" eaLnBrk="1" latinLnBrk="0" hangingPunct="1">
                        <a:defRPr sz="1800" b="1" kern="1200">
                          <a:solidFill>
                            <a:schemeClr val="tx1"/>
                          </a:solidFill>
                          <a:latin typeface="Segoe UI"/>
                          <a:ea typeface=""/>
                          <a:cs typeface=""/>
                        </a:defRPr>
                      </a:lvl2pPr>
                      <a:lvl3pPr marL="914400" algn="l" defTabSz="914400" rtl="0" eaLnBrk="1" latinLnBrk="0" hangingPunct="1">
                        <a:defRPr sz="1800" b="1" kern="1200">
                          <a:solidFill>
                            <a:schemeClr val="tx1"/>
                          </a:solidFill>
                          <a:latin typeface="Segoe UI"/>
                          <a:ea typeface=""/>
                          <a:cs typeface=""/>
                        </a:defRPr>
                      </a:lvl3pPr>
                      <a:lvl4pPr marL="1371600" algn="l" defTabSz="914400" rtl="0" eaLnBrk="1" latinLnBrk="0" hangingPunct="1">
                        <a:defRPr sz="1800" b="1" kern="1200">
                          <a:solidFill>
                            <a:schemeClr val="tx1"/>
                          </a:solidFill>
                          <a:latin typeface="Segoe UI"/>
                          <a:ea typeface=""/>
                          <a:cs typeface=""/>
                        </a:defRPr>
                      </a:lvl4pPr>
                      <a:lvl5pPr marL="1828800" algn="l" defTabSz="914400" rtl="0" eaLnBrk="1" latinLnBrk="0" hangingPunct="1">
                        <a:defRPr sz="1800" b="1" kern="1200">
                          <a:solidFill>
                            <a:schemeClr val="tx1"/>
                          </a:solidFill>
                          <a:latin typeface="Segoe UI"/>
                          <a:ea typeface=""/>
                          <a:cs typeface=""/>
                        </a:defRPr>
                      </a:lvl5pPr>
                      <a:lvl6pPr marL="2286000" algn="l" defTabSz="914400" rtl="0" eaLnBrk="1" latinLnBrk="0" hangingPunct="1">
                        <a:defRPr sz="1800" b="1" kern="1200">
                          <a:solidFill>
                            <a:schemeClr val="tx1"/>
                          </a:solidFill>
                          <a:latin typeface="Segoe UI"/>
                          <a:ea typeface=""/>
                          <a:cs typeface=""/>
                        </a:defRPr>
                      </a:lvl6pPr>
                      <a:lvl7pPr marL="2743200" algn="l" defTabSz="914400" rtl="0" eaLnBrk="1" latinLnBrk="0" hangingPunct="1">
                        <a:defRPr sz="1800" b="1" kern="1200">
                          <a:solidFill>
                            <a:schemeClr val="tx1"/>
                          </a:solidFill>
                          <a:latin typeface="Segoe UI"/>
                          <a:ea typeface=""/>
                          <a:cs typeface=""/>
                        </a:defRPr>
                      </a:lvl7pPr>
                      <a:lvl8pPr marL="3200400" algn="l" defTabSz="914400" rtl="0" eaLnBrk="1" latinLnBrk="0" hangingPunct="1">
                        <a:defRPr sz="1800" b="1" kern="1200">
                          <a:solidFill>
                            <a:schemeClr val="tx1"/>
                          </a:solidFill>
                          <a:latin typeface="Segoe UI"/>
                          <a:ea typeface=""/>
                          <a:cs typeface=""/>
                        </a:defRPr>
                      </a:lvl8pPr>
                      <a:lvl9pPr marL="3657600" algn="l" defTabSz="914400" rtl="0" eaLnBrk="1" latinLnBrk="0" hangingPunct="1">
                        <a:defRPr sz="1800" b="1" kern="1200">
                          <a:solidFill>
                            <a:schemeClr val="tx1"/>
                          </a:solidFill>
                          <a:latin typeface="Segoe UI"/>
                          <a:ea typeface=""/>
                          <a:cs typeface=""/>
                        </a:defRPr>
                      </a:lvl9pPr>
                    </a:lstStyle>
                    <a:p>
                      <a:pPr algn="ctr"/>
                      <a:r>
                        <a:rPr lang="en-US" sz="1600" baseline="0" dirty="0" smtClean="0">
                          <a:solidFill>
                            <a:schemeClr val="bg1"/>
                          </a:solidFill>
                        </a:rPr>
                        <a:t>Reserved</a:t>
                      </a:r>
                    </a:p>
                  </a:txBody>
                  <a:tcPr marL="93260" marR="93260" marT="46630" marB="46630" anchor="ctr">
                    <a:lnL>
                      <a:noFill/>
                    </a:lnL>
                    <a:lnR>
                      <a:noFill/>
                    </a:lnR>
                    <a:lnT w="12700" cmpd="sng">
                      <a:solidFill>
                        <a:srgbClr val="00BCF2"/>
                      </a:solidFill>
                    </a:lnT>
                    <a:lnB w="12700" cmpd="sng">
                      <a:solidFill>
                        <a:srgbClr val="00BCF2"/>
                      </a:solidFill>
                    </a:lnB>
                    <a:lnTlToBr w="12700" cmpd="sng">
                      <a:noFill/>
                      <a:prstDash val="solid"/>
                    </a:lnTlToBr>
                    <a:lnBlToTr w="12700" cmpd="sng">
                      <a:noFill/>
                      <a:prstDash val="solid"/>
                    </a:lnBlToTr>
                    <a:noFill/>
                  </a:tcPr>
                </a:tc>
              </a:tr>
              <a:tr h="590649">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r>
                        <a:rPr lang="en-US" sz="1600" baseline="0" dirty="0" smtClean="0">
                          <a:solidFill>
                            <a:schemeClr val="bg1"/>
                          </a:solidFill>
                        </a:rPr>
                        <a:t>Streaming Price</a:t>
                      </a:r>
                      <a:endParaRPr lang="en-US" sz="1600" b="1" baseline="0" dirty="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Free</a:t>
                      </a: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(100GB limit)</a:t>
                      </a:r>
                      <a:endParaRPr lang="en-US" sz="1600" b="1" dirty="0" smtClean="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Standard Egress Rates </a:t>
                      </a:r>
                      <a:endParaRPr lang="en-US" sz="1600" b="1" dirty="0" smtClean="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Standard egress rates +</a:t>
                      </a:r>
                      <a:endParaRPr lang="en-US" sz="1600" dirty="0" smtClean="0">
                        <a:solidFill>
                          <a:schemeClr val="bg1"/>
                        </a:solidFill>
                      </a:endParaRP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aseline="0" dirty="0" smtClean="0">
                          <a:solidFill>
                            <a:schemeClr val="bg1"/>
                          </a:solidFill>
                        </a:rPr>
                        <a:t> $199 per month </a:t>
                      </a:r>
                      <a:endParaRPr lang="en-US" sz="1600" b="1" baseline="0" dirty="0" smtClean="0">
                        <a:solidFill>
                          <a:schemeClr val="bg1"/>
                        </a:solidFill>
                      </a:endParaRPr>
                    </a:p>
                  </a:txBody>
                  <a:tcPr marL="93260" marR="93260" marT="46630" marB="46630" anchor="ctr">
                    <a:lnL>
                      <a:noFill/>
                    </a:lnL>
                    <a:lnR>
                      <a:noFill/>
                    </a:lnR>
                    <a:lnT w="12700" cmpd="sng">
                      <a:solidFill>
                        <a:srgbClr val="00BCF2"/>
                      </a:solidFill>
                    </a:lnT>
                    <a:lnB>
                      <a:noFill/>
                    </a:lnB>
                    <a:lnTlToBr w="12700" cmpd="sng">
                      <a:noFill/>
                      <a:prstDash val="solid"/>
                    </a:lnTlToBr>
                    <a:lnBlToTr w="12700" cmpd="sng">
                      <a:noFill/>
                      <a:prstDash val="solid"/>
                    </a:lnBlToTr>
                    <a:solidFill>
                      <a:srgbClr val="00BCF2">
                        <a:alpha val="20000"/>
                      </a:srgbClr>
                    </a:solidFill>
                  </a:tcPr>
                </a:tc>
              </a:tr>
              <a:tr h="1088037">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r>
                        <a:rPr lang="en-US" sz="1600" dirty="0" smtClean="0">
                          <a:solidFill>
                            <a:schemeClr val="bg1"/>
                          </a:solidFill>
                        </a:rPr>
                        <a:t>Streaming</a:t>
                      </a:r>
                    </a:p>
                    <a:p>
                      <a:r>
                        <a:rPr lang="en-US" sz="1600" dirty="0" smtClean="0">
                          <a:solidFill>
                            <a:schemeClr val="bg1"/>
                          </a:solidFill>
                        </a:rPr>
                        <a:t>SLA</a:t>
                      </a:r>
                      <a:endParaRPr lang="en-US" sz="1200" b="1" dirty="0">
                        <a:solidFill>
                          <a:schemeClr val="bg1"/>
                        </a:solidFill>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kern="1200" dirty="0" smtClean="0">
                          <a:solidFill>
                            <a:schemeClr val="bg1"/>
                          </a:solidFill>
                        </a:rPr>
                        <a:t>NA</a:t>
                      </a:r>
                      <a:endParaRPr lang="en-US" sz="1600" b="1" kern="1200" dirty="0" smtClean="0">
                        <a:solidFill>
                          <a:schemeClr val="bg1"/>
                        </a:solidFill>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kern="1200" dirty="0" smtClean="0">
                          <a:solidFill>
                            <a:schemeClr val="bg1"/>
                          </a:solidFill>
                        </a:rPr>
                        <a:t>Availability</a:t>
                      </a:r>
                      <a:r>
                        <a:rPr lang="en-US" sz="1600" kern="1200" baseline="0" dirty="0" smtClean="0">
                          <a:solidFill>
                            <a:schemeClr val="bg1"/>
                          </a:solidFill>
                        </a:rPr>
                        <a:t> = </a:t>
                      </a:r>
                      <a:r>
                        <a:rPr lang="en-US" sz="1600" kern="1200" dirty="0" smtClean="0">
                          <a:solidFill>
                            <a:schemeClr val="bg1"/>
                          </a:solidFill>
                        </a:rPr>
                        <a:t>NA</a:t>
                      </a:r>
                    </a:p>
                    <a:p>
                      <a:pPr marL="285750" marR="0" indent="-2857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bg1"/>
                          </a:solidFill>
                        </a:rPr>
                        <a:t>No bandwidth guarantee</a:t>
                      </a:r>
                      <a:endParaRPr lang="en-US" sz="1200" b="1" kern="1200" dirty="0" smtClean="0">
                        <a:solidFill>
                          <a:schemeClr val="bg1"/>
                        </a:solidFill>
                        <a:latin typeface="+mn-lt"/>
                        <a:ea typeface="+mn-ea"/>
                        <a:cs typeface="+mn-cs"/>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egoe UI"/>
                          <a:ea typeface=""/>
                          <a:cs typeface=""/>
                        </a:defRPr>
                      </a:lvl1pPr>
                      <a:lvl2pPr marL="457200" algn="l" defTabSz="914400" rtl="0" eaLnBrk="1" latinLnBrk="0" hangingPunct="1">
                        <a:defRPr sz="1800" kern="1200">
                          <a:solidFill>
                            <a:schemeClr val="tx1"/>
                          </a:solidFill>
                          <a:latin typeface="Segoe UI"/>
                          <a:ea typeface=""/>
                          <a:cs typeface=""/>
                        </a:defRPr>
                      </a:lvl2pPr>
                      <a:lvl3pPr marL="914400" algn="l" defTabSz="914400" rtl="0" eaLnBrk="1" latinLnBrk="0" hangingPunct="1">
                        <a:defRPr sz="1800" kern="1200">
                          <a:solidFill>
                            <a:schemeClr val="tx1"/>
                          </a:solidFill>
                          <a:latin typeface="Segoe UI"/>
                          <a:ea typeface=""/>
                          <a:cs typeface=""/>
                        </a:defRPr>
                      </a:lvl3pPr>
                      <a:lvl4pPr marL="1371600" algn="l" defTabSz="914400" rtl="0" eaLnBrk="1" latinLnBrk="0" hangingPunct="1">
                        <a:defRPr sz="1800" kern="1200">
                          <a:solidFill>
                            <a:schemeClr val="tx1"/>
                          </a:solidFill>
                          <a:latin typeface="Segoe UI"/>
                          <a:ea typeface=""/>
                          <a:cs typeface=""/>
                        </a:defRPr>
                      </a:lvl4pPr>
                      <a:lvl5pPr marL="1828800" algn="l" defTabSz="914400" rtl="0" eaLnBrk="1" latinLnBrk="0" hangingPunct="1">
                        <a:defRPr sz="1800" kern="1200">
                          <a:solidFill>
                            <a:schemeClr val="tx1"/>
                          </a:solidFill>
                          <a:latin typeface="Segoe UI"/>
                          <a:ea typeface=""/>
                          <a:cs typeface=""/>
                        </a:defRPr>
                      </a:lvl5pPr>
                      <a:lvl6pPr marL="2286000" algn="l" defTabSz="914400" rtl="0" eaLnBrk="1" latinLnBrk="0" hangingPunct="1">
                        <a:defRPr sz="1800" kern="1200">
                          <a:solidFill>
                            <a:schemeClr val="tx1"/>
                          </a:solidFill>
                          <a:latin typeface="Segoe UI"/>
                          <a:ea typeface=""/>
                          <a:cs typeface=""/>
                        </a:defRPr>
                      </a:lvl6pPr>
                      <a:lvl7pPr marL="2743200" algn="l" defTabSz="914400" rtl="0" eaLnBrk="1" latinLnBrk="0" hangingPunct="1">
                        <a:defRPr sz="1800" kern="1200">
                          <a:solidFill>
                            <a:schemeClr val="tx1"/>
                          </a:solidFill>
                          <a:latin typeface="Segoe UI"/>
                          <a:ea typeface=""/>
                          <a:cs typeface=""/>
                        </a:defRPr>
                      </a:lvl7pPr>
                      <a:lvl8pPr marL="3200400" algn="l" defTabSz="914400" rtl="0" eaLnBrk="1" latinLnBrk="0" hangingPunct="1">
                        <a:defRPr sz="1800" kern="1200">
                          <a:solidFill>
                            <a:schemeClr val="tx1"/>
                          </a:solidFill>
                          <a:latin typeface="Segoe UI"/>
                          <a:ea typeface=""/>
                          <a:cs typeface=""/>
                        </a:defRPr>
                      </a:lvl8pPr>
                      <a:lvl9pPr marL="3657600" algn="l" defTabSz="914400" rtl="0" eaLnBrk="1" latinLnBrk="0" hangingPunct="1">
                        <a:defRPr sz="1800" kern="1200">
                          <a:solidFill>
                            <a:schemeClr val="tx1"/>
                          </a:solidFill>
                          <a:latin typeface="Segoe UI"/>
                          <a:ea typeface=""/>
                          <a:cs typeface=""/>
                        </a:defRPr>
                      </a:lvl9p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kern="1200" dirty="0" smtClean="0">
                          <a:solidFill>
                            <a:schemeClr val="bg1"/>
                          </a:solidFill>
                        </a:rPr>
                        <a:t>Availability</a:t>
                      </a:r>
                      <a:r>
                        <a:rPr lang="en-US" sz="1600" kern="1200" baseline="0" dirty="0" smtClean="0">
                          <a:solidFill>
                            <a:schemeClr val="bg1"/>
                          </a:solidFill>
                        </a:rPr>
                        <a:t> = </a:t>
                      </a:r>
                      <a:r>
                        <a:rPr lang="en-US" sz="1600" baseline="0" dirty="0" smtClean="0">
                          <a:solidFill>
                            <a:schemeClr val="bg1"/>
                          </a:solidFill>
                        </a:rPr>
                        <a:t>99.9%</a:t>
                      </a:r>
                      <a:endParaRPr lang="en-US" sz="1200" baseline="0" dirty="0" smtClean="0">
                        <a:solidFill>
                          <a:schemeClr val="bg1"/>
                        </a:solidFill>
                      </a:endParaRP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solidFill>
                            <a:schemeClr val="bg1"/>
                          </a:solidFill>
                        </a:rPr>
                        <a:t>Measured as server availability based on response time</a:t>
                      </a: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solidFill>
                            <a:schemeClr val="bg1"/>
                          </a:solidFill>
                        </a:rPr>
                        <a:t>Peak bandwidth of 200 Mbps per Reserved Unit allocated for Origin</a:t>
                      </a:r>
                      <a:endParaRPr lang="en-US" sz="1200" b="1" baseline="0" dirty="0" smtClean="0">
                        <a:solidFill>
                          <a:schemeClr val="bg1"/>
                        </a:solidFill>
                      </a:endParaRPr>
                    </a:p>
                  </a:txBody>
                  <a:tcPr marL="93260" marR="93260" marT="46630" marB="46630" anchor="ctr">
                    <a:lnL>
                      <a:noFill/>
                    </a:lnL>
                    <a:lnR>
                      <a:noFill/>
                    </a:lnR>
                    <a:lnT>
                      <a:noFill/>
                    </a:lnT>
                    <a:lnB w="12700" cmpd="sng">
                      <a:solidFill>
                        <a:srgbClr val="00BCF2"/>
                      </a:solid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684664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Microsoft Azure portal </a:t>
            </a:r>
            <a:br>
              <a:rPr lang="en-US" dirty="0"/>
            </a:br>
            <a:r>
              <a:rPr lang="en-US" dirty="0"/>
              <a:t>for </a:t>
            </a:r>
            <a:r>
              <a:rPr lang="en-US" dirty="0" smtClean="0"/>
              <a:t>Media Services</a:t>
            </a:r>
            <a:endParaRPr lang="en-US" dirty="0"/>
          </a:p>
        </p:txBody>
      </p:sp>
      <p:sp>
        <p:nvSpPr>
          <p:cNvPr id="3" name="Subtitle 2"/>
          <p:cNvSpPr>
            <a:spLocks noGrp="1"/>
          </p:cNvSpPr>
          <p:nvPr>
            <p:ph type="subTitle" idx="1"/>
          </p:nvPr>
        </p:nvSpPr>
        <p:spPr/>
        <p:txBody>
          <a:bodyPr/>
          <a:lstStyle/>
          <a:p>
            <a:r>
              <a:rPr lang="en-US" dirty="0" smtClean="0"/>
              <a:t>Demo: Azure </a:t>
            </a:r>
            <a:r>
              <a:rPr lang="en-US" dirty="0"/>
              <a:t>Media Services workflow</a:t>
            </a:r>
          </a:p>
          <a:p>
            <a:endParaRPr lang="en-US" dirty="0"/>
          </a:p>
        </p:txBody>
      </p:sp>
    </p:spTree>
    <p:extLst>
      <p:ext uri="{BB962C8B-B14F-4D97-AF65-F5344CB8AC3E}">
        <p14:creationId xmlns:p14="http://schemas.microsoft.com/office/powerpoint/2010/main" val="30794508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Media Services APIs and </a:t>
            </a:r>
            <a:r>
              <a:rPr lang="en-US" dirty="0" smtClean="0"/>
              <a:t>SDKs 1/2</a:t>
            </a:r>
            <a:endParaRPr lang="en-US" dirty="0"/>
          </a:p>
        </p:txBody>
      </p:sp>
      <p:sp>
        <p:nvSpPr>
          <p:cNvPr id="4" name="Text Placeholder 3"/>
          <p:cNvSpPr>
            <a:spLocks noGrp="1"/>
          </p:cNvSpPr>
          <p:nvPr>
            <p:ph type="body" sz="quarter" idx="10"/>
          </p:nvPr>
        </p:nvSpPr>
        <p:spPr>
          <a:xfrm>
            <a:off x="269239" y="1197638"/>
            <a:ext cx="11922761" cy="5400110"/>
          </a:xfrm>
        </p:spPr>
        <p:txBody>
          <a:bodyPr>
            <a:normAutofit/>
          </a:bodyPr>
          <a:lstStyle/>
          <a:p>
            <a:r>
              <a:rPr lang="en-US" sz="2400" dirty="0" smtClean="0"/>
              <a:t>REST </a:t>
            </a:r>
            <a:r>
              <a:rPr lang="en-US" sz="2400" dirty="0"/>
              <a:t>API for all platforms</a:t>
            </a:r>
          </a:p>
          <a:p>
            <a:r>
              <a:rPr lang="en-US" sz="2000" dirty="0" smtClean="0"/>
              <a:t> Reference: 	</a:t>
            </a:r>
            <a:r>
              <a:rPr lang="en-US" sz="2000" dirty="0" smtClean="0">
                <a:hlinkClick r:id="rId3"/>
              </a:rPr>
              <a:t>http</a:t>
            </a:r>
            <a:r>
              <a:rPr lang="en-US" sz="2000" dirty="0">
                <a:hlinkClick r:id="rId3"/>
              </a:rPr>
              <a:t>://msdn.microsoft.com/en-us/library/windowsazure/hh973617.aspx</a:t>
            </a:r>
            <a:r>
              <a:rPr lang="en-US" sz="2000" dirty="0"/>
              <a:t> </a:t>
            </a:r>
          </a:p>
          <a:p>
            <a:endParaRPr lang="en-US" sz="2000" dirty="0"/>
          </a:p>
          <a:p>
            <a:r>
              <a:rPr lang="en-US" sz="2400" dirty="0"/>
              <a:t>.NET library </a:t>
            </a:r>
          </a:p>
          <a:p>
            <a:r>
              <a:rPr lang="en-US" sz="2000" dirty="0" smtClean="0"/>
              <a:t> </a:t>
            </a:r>
            <a:r>
              <a:rPr lang="en-US" sz="2000" dirty="0" err="1" smtClean="0"/>
              <a:t>Nuget</a:t>
            </a:r>
            <a:r>
              <a:rPr lang="en-US" sz="2000" dirty="0" smtClean="0"/>
              <a:t> package:</a:t>
            </a:r>
            <a:r>
              <a:rPr lang="en-US" sz="2000" dirty="0"/>
              <a:t>	</a:t>
            </a:r>
            <a:r>
              <a:rPr lang="en-US" sz="2000" dirty="0" smtClean="0">
                <a:hlinkClick r:id="rId4"/>
              </a:rPr>
              <a:t>https</a:t>
            </a:r>
            <a:r>
              <a:rPr lang="en-US" sz="2000" dirty="0">
                <a:hlinkClick r:id="rId4"/>
              </a:rPr>
              <a:t>://nuget.org/packages/windowsazure.mediaservices</a:t>
            </a:r>
            <a:r>
              <a:rPr lang="en-US" sz="2000" dirty="0"/>
              <a:t> </a:t>
            </a:r>
          </a:p>
          <a:p>
            <a:r>
              <a:rPr lang="en-US" sz="2000" dirty="0" smtClean="0"/>
              <a:t> </a:t>
            </a:r>
            <a:r>
              <a:rPr lang="en-US" sz="2000" dirty="0" err="1" smtClean="0"/>
              <a:t>GitHub</a:t>
            </a:r>
            <a:r>
              <a:rPr lang="en-US" sz="2000" dirty="0"/>
              <a:t>: </a:t>
            </a:r>
            <a:r>
              <a:rPr lang="en-US" sz="2000" dirty="0" smtClean="0"/>
              <a:t>	   	</a:t>
            </a:r>
            <a:r>
              <a:rPr lang="en-US" sz="2000" dirty="0" smtClean="0">
                <a:hlinkClick r:id="rId5"/>
              </a:rPr>
              <a:t>https</a:t>
            </a:r>
            <a:r>
              <a:rPr lang="en-US" sz="2000" dirty="0">
                <a:hlinkClick r:id="rId5"/>
              </a:rPr>
              <a:t>://github.com/Azure/azure-sdk-for-media-services</a:t>
            </a:r>
            <a:endParaRPr lang="en-US" sz="2000" dirty="0"/>
          </a:p>
          <a:p>
            <a:r>
              <a:rPr lang="en-US" sz="2000" dirty="0" smtClean="0"/>
              <a:t> Extensions </a:t>
            </a:r>
            <a:r>
              <a:rPr lang="en-US" sz="2000" dirty="0"/>
              <a:t>for .NET SDK: </a:t>
            </a:r>
            <a:r>
              <a:rPr lang="en-US" sz="2000" dirty="0">
                <a:hlinkClick r:id="rId6"/>
              </a:rPr>
              <a:t>https://github.com/sazure/azure-sdk-for-media-services-extensions</a:t>
            </a:r>
            <a:endParaRPr lang="en-US" sz="2000" dirty="0"/>
          </a:p>
          <a:p>
            <a:endParaRPr lang="en-US" sz="2000" dirty="0"/>
          </a:p>
          <a:p>
            <a:r>
              <a:rPr lang="en-US" sz="2400" dirty="0"/>
              <a:t>PHP Library (Just Released!)</a:t>
            </a:r>
          </a:p>
          <a:p>
            <a:r>
              <a:rPr lang="en-US" sz="2000" dirty="0" smtClean="0"/>
              <a:t> </a:t>
            </a:r>
            <a:r>
              <a:rPr lang="en-US" sz="2000" dirty="0" err="1" smtClean="0"/>
              <a:t>GitHub</a:t>
            </a:r>
            <a:r>
              <a:rPr lang="en-US" sz="2000" dirty="0"/>
              <a:t>: </a:t>
            </a:r>
            <a:r>
              <a:rPr lang="en-US" sz="2000" dirty="0" smtClean="0"/>
              <a:t>	</a:t>
            </a:r>
            <a:r>
              <a:rPr lang="en-US" sz="2000" dirty="0" smtClean="0">
                <a:hlinkClick r:id="rId7"/>
              </a:rPr>
              <a:t>https</a:t>
            </a:r>
            <a:r>
              <a:rPr lang="en-US" sz="2000" dirty="0">
                <a:hlinkClick r:id="rId7"/>
              </a:rPr>
              <a:t>://github.com/windowsazure/azure-sdk-for-php</a:t>
            </a:r>
            <a:endParaRPr lang="en-US" sz="2000" dirty="0"/>
          </a:p>
          <a:p>
            <a:r>
              <a:rPr lang="en-US" sz="2000" dirty="0" smtClean="0"/>
              <a:t> Open </a:t>
            </a:r>
            <a:r>
              <a:rPr lang="en-US" sz="2000" dirty="0"/>
              <a:t>Tech blog with demo: </a:t>
            </a:r>
            <a:r>
              <a:rPr lang="en-US" sz="2000" dirty="0">
                <a:hlinkClick r:id="rId8"/>
              </a:rPr>
              <a:t>http://msopentech.com/blog/2014/01/23/ms-open-technologies-enhances-open-source-php-sdk-windows-azure/</a:t>
            </a:r>
            <a:endParaRPr lang="en-US" sz="2000" dirty="0"/>
          </a:p>
          <a:p>
            <a:endParaRPr lang="en-US" sz="3300" dirty="0"/>
          </a:p>
        </p:txBody>
      </p:sp>
    </p:spTree>
    <p:extLst>
      <p:ext uri="{BB962C8B-B14F-4D97-AF65-F5344CB8AC3E}">
        <p14:creationId xmlns:p14="http://schemas.microsoft.com/office/powerpoint/2010/main" val="3688201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06175" y="126609"/>
            <a:ext cx="11034445" cy="6260123"/>
          </a:xfrm>
        </p:spPr>
        <p:txBody>
          <a:bodyPr>
            <a:normAutofit lnSpcReduction="10000"/>
          </a:bodyPr>
          <a:lstStyle/>
          <a:p>
            <a:r>
              <a:rPr lang="en-US" sz="3200" dirty="0" smtClean="0"/>
              <a:t>Abstract:</a:t>
            </a:r>
          </a:p>
          <a:p>
            <a:r>
              <a:rPr lang="en-US" sz="3200" dirty="0"/>
              <a:t>Azure Media Services is a platform-as-a-service that enables you to build customizable media workflow; you could upload, encode, encrypt, package, and deliver video content to multiple platforms and devices. In this session, see how to consume various services using the Media Services client SDK. We focus on some new features, such as secure delivery options, live streaming, and more. </a:t>
            </a:r>
            <a:endParaRPr lang="en-US" sz="3200" dirty="0" smtClean="0"/>
          </a:p>
          <a:p>
            <a:endParaRPr lang="en-US" sz="3200" dirty="0" smtClean="0"/>
          </a:p>
          <a:p>
            <a:r>
              <a:rPr lang="en-US" sz="3200" dirty="0"/>
              <a:t>For video recording of this deck please see: </a:t>
            </a:r>
            <a:r>
              <a:rPr lang="en-US" sz="3200" dirty="0">
                <a:hlinkClick r:id="rId2"/>
              </a:rPr>
              <a:t>http://channel9.msdn.com/Events/Build/2014/3-610</a:t>
            </a:r>
            <a:r>
              <a:rPr lang="en-US" sz="3200" dirty="0"/>
              <a:t> </a:t>
            </a:r>
          </a:p>
          <a:p>
            <a:r>
              <a:rPr lang="en-US" sz="3200" dirty="0"/>
              <a:t>For Demo source please see: </a:t>
            </a:r>
          </a:p>
          <a:p>
            <a:r>
              <a:rPr lang="en-US" sz="3200" dirty="0">
                <a:hlinkClick r:id="rId3"/>
              </a:rPr>
              <a:t>mingfeiy.com</a:t>
            </a:r>
            <a:r>
              <a:rPr lang="en-US" sz="3200" dirty="0"/>
              <a:t> </a:t>
            </a:r>
          </a:p>
          <a:p>
            <a:endParaRPr lang="en-US" sz="3200" dirty="0"/>
          </a:p>
        </p:txBody>
      </p:sp>
    </p:spTree>
    <p:extLst>
      <p:ext uri="{BB962C8B-B14F-4D97-AF65-F5344CB8AC3E}">
        <p14:creationId xmlns:p14="http://schemas.microsoft.com/office/powerpoint/2010/main" val="3534925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Media Services APIs and </a:t>
            </a:r>
            <a:r>
              <a:rPr lang="en-US" dirty="0" smtClean="0"/>
              <a:t>SDKs 2/2</a:t>
            </a:r>
            <a:endParaRPr lang="en-US" dirty="0"/>
          </a:p>
        </p:txBody>
      </p:sp>
      <p:sp>
        <p:nvSpPr>
          <p:cNvPr id="4" name="Text Placeholder 3"/>
          <p:cNvSpPr>
            <a:spLocks noGrp="1"/>
          </p:cNvSpPr>
          <p:nvPr>
            <p:ph type="body" sz="quarter" idx="10"/>
          </p:nvPr>
        </p:nvSpPr>
        <p:spPr>
          <a:xfrm>
            <a:off x="269239" y="1197638"/>
            <a:ext cx="11922761" cy="5414177"/>
          </a:xfrm>
        </p:spPr>
        <p:txBody>
          <a:bodyPr>
            <a:normAutofit/>
          </a:bodyPr>
          <a:lstStyle/>
          <a:p>
            <a:r>
              <a:rPr lang="en-US" sz="2400" dirty="0"/>
              <a:t>JAVA library </a:t>
            </a:r>
          </a:p>
          <a:p>
            <a:r>
              <a:rPr lang="en-US" sz="2000" dirty="0" smtClean="0"/>
              <a:t> Windows </a:t>
            </a:r>
            <a:r>
              <a:rPr lang="en-US" sz="2000" dirty="0"/>
              <a:t>/ Mac / Linux: </a:t>
            </a:r>
            <a:r>
              <a:rPr lang="en-US" sz="2000" dirty="0">
                <a:hlinkClick r:id="rId3"/>
              </a:rPr>
              <a:t>http://www.windowsazure.com/en-us/develop/java/java-home</a:t>
            </a:r>
            <a:r>
              <a:rPr lang="en-US" sz="2000" dirty="0"/>
              <a:t>  </a:t>
            </a:r>
          </a:p>
          <a:p>
            <a:r>
              <a:rPr lang="en-US" sz="2000" dirty="0" smtClean="0"/>
              <a:t> </a:t>
            </a:r>
            <a:r>
              <a:rPr lang="en-US" sz="2000" dirty="0" err="1" smtClean="0"/>
              <a:t>GitHub</a:t>
            </a:r>
            <a:r>
              <a:rPr lang="en-US" sz="2000" dirty="0"/>
              <a:t>: 		</a:t>
            </a:r>
            <a:r>
              <a:rPr lang="en-US" sz="2000" dirty="0">
                <a:hlinkClick r:id="rId4"/>
              </a:rPr>
              <a:t>https://github.com/windowsazure/azure-sdk-for-java/</a:t>
            </a:r>
            <a:r>
              <a:rPr lang="en-US" sz="2000" dirty="0"/>
              <a:t> </a:t>
            </a:r>
          </a:p>
          <a:p>
            <a:endParaRPr lang="en-US" sz="2000" dirty="0"/>
          </a:p>
          <a:p>
            <a:r>
              <a:rPr lang="en-US" sz="2400" dirty="0"/>
              <a:t>PowerShell </a:t>
            </a:r>
            <a:r>
              <a:rPr lang="en-US" sz="2400" dirty="0" err="1"/>
              <a:t>cmdlets</a:t>
            </a:r>
            <a:endParaRPr lang="en-US" sz="2400" dirty="0"/>
          </a:p>
          <a:p>
            <a:r>
              <a:rPr lang="en-US" sz="2000" dirty="0" smtClean="0"/>
              <a:t> How </a:t>
            </a:r>
            <a:r>
              <a:rPr lang="en-US" sz="2000" dirty="0"/>
              <a:t>to use: </a:t>
            </a:r>
            <a:r>
              <a:rPr lang="en-US" sz="2000" dirty="0">
                <a:solidFill>
                  <a:schemeClr val="bg1"/>
                </a:solidFill>
                <a:hlinkClick r:id="rId5"/>
              </a:rPr>
              <a:t>h</a:t>
            </a:r>
            <a:r>
              <a:rPr lang="en-US" sz="2000" dirty="0">
                <a:hlinkClick r:id="rId5"/>
              </a:rPr>
              <a:t>ttp://www.gtrifonov.com/2013/08/24/how-to-use-windows-azure-powershell-for-media-services/</a:t>
            </a:r>
            <a:endParaRPr lang="en-US" sz="2000" dirty="0"/>
          </a:p>
          <a:p>
            <a:endParaRPr lang="en-US" sz="2000" dirty="0"/>
          </a:p>
          <a:p>
            <a:r>
              <a:rPr lang="en-US" sz="2400" dirty="0"/>
              <a:t>Node.js library</a:t>
            </a:r>
          </a:p>
          <a:p>
            <a:r>
              <a:rPr lang="en-US" sz="2000" dirty="0" smtClean="0"/>
              <a:t> </a:t>
            </a:r>
            <a:r>
              <a:rPr lang="en-US" sz="2000" dirty="0" err="1" smtClean="0"/>
              <a:t>GitHub</a:t>
            </a:r>
            <a:r>
              <a:rPr lang="en-US" sz="2000" dirty="0"/>
              <a:t>: </a:t>
            </a:r>
            <a:r>
              <a:rPr lang="en-US" sz="2000" dirty="0">
                <a:hlinkClick r:id="rId6"/>
              </a:rPr>
              <a:t>https://github.com/fritzy/node-azure-media</a:t>
            </a:r>
            <a:endParaRPr lang="en-US" sz="2000" dirty="0"/>
          </a:p>
          <a:p>
            <a:endParaRPr lang="en-US" sz="2000" dirty="0"/>
          </a:p>
        </p:txBody>
      </p:sp>
      <p:pic>
        <p:nvPicPr>
          <p:cNvPr id="5" name="Picture 2" descr="http://matthewhartman.github.io/base/images/github.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52826" y="5371254"/>
            <a:ext cx="1366318" cy="1366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936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Feature highlight - </a:t>
            </a:r>
            <a:br>
              <a:rPr lang="en-US" dirty="0" smtClean="0"/>
            </a:br>
            <a:r>
              <a:rPr lang="en-US" dirty="0" smtClean="0"/>
              <a:t>	Dynamic </a:t>
            </a:r>
            <a:r>
              <a:rPr lang="en-US" dirty="0"/>
              <a:t>Packaging</a:t>
            </a: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0703049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217" y="151346"/>
            <a:ext cx="11655840" cy="899537"/>
          </a:xfrm>
        </p:spPr>
        <p:txBody>
          <a:bodyPr/>
          <a:lstStyle/>
          <a:p>
            <a:r>
              <a:rPr lang="en-US" sz="3921" dirty="0"/>
              <a:t>Feature highlight- Dynamic packaging</a:t>
            </a:r>
            <a:r>
              <a:rPr lang="en-US" sz="1568" dirty="0"/>
              <a:t/>
            </a:r>
            <a:br>
              <a:rPr lang="en-US" sz="1568" dirty="0"/>
            </a:br>
            <a:r>
              <a:rPr lang="en-US" sz="1765" dirty="0"/>
              <a:t>Allows you to re-use your encoded content and bring it to various streaming formats without repackaging the content.</a:t>
            </a:r>
          </a:p>
        </p:txBody>
      </p:sp>
      <p:pic>
        <p:nvPicPr>
          <p:cNvPr id="3" name="Picture 2"/>
          <p:cNvPicPr>
            <a:picLocks noChangeAspect="1"/>
          </p:cNvPicPr>
          <p:nvPr/>
        </p:nvPicPr>
        <p:blipFill>
          <a:blip r:embed="rId2"/>
          <a:stretch>
            <a:fillRect/>
          </a:stretch>
        </p:blipFill>
        <p:spPr>
          <a:xfrm>
            <a:off x="7125670" y="2386019"/>
            <a:ext cx="412508" cy="336623"/>
          </a:xfrm>
          <a:prstGeom prst="rect">
            <a:avLst/>
          </a:prstGeom>
        </p:spPr>
      </p:pic>
      <p:pic>
        <p:nvPicPr>
          <p:cNvPr id="4" name="Picture 3"/>
          <p:cNvPicPr>
            <a:picLocks noChangeAspect="1"/>
          </p:cNvPicPr>
          <p:nvPr/>
        </p:nvPicPr>
        <p:blipFill>
          <a:blip r:embed="rId2"/>
          <a:stretch>
            <a:fillRect/>
          </a:stretch>
        </p:blipFill>
        <p:spPr>
          <a:xfrm>
            <a:off x="7162289" y="1411191"/>
            <a:ext cx="412508" cy="336623"/>
          </a:xfrm>
          <a:prstGeom prst="rect">
            <a:avLst/>
          </a:prstGeom>
        </p:spPr>
      </p:pic>
      <p:pic>
        <p:nvPicPr>
          <p:cNvPr id="5" name="Picture 4"/>
          <p:cNvPicPr>
            <a:picLocks noChangeAspect="1"/>
          </p:cNvPicPr>
          <p:nvPr/>
        </p:nvPicPr>
        <p:blipFill>
          <a:blip r:embed="rId2"/>
          <a:stretch>
            <a:fillRect/>
          </a:stretch>
        </p:blipFill>
        <p:spPr>
          <a:xfrm>
            <a:off x="4872615" y="1482426"/>
            <a:ext cx="825016" cy="67324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4059" y="1682540"/>
            <a:ext cx="1072881" cy="1072881"/>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25716" y="1636676"/>
            <a:ext cx="873854" cy="1184984"/>
          </a:xfrm>
          <a:prstGeom prst="rect">
            <a:avLst/>
          </a:prstGeom>
        </p:spPr>
      </p:pic>
      <p:sp>
        <p:nvSpPr>
          <p:cNvPr id="8" name="TextBox 7"/>
          <p:cNvSpPr txBox="1"/>
          <p:nvPr/>
        </p:nvSpPr>
        <p:spPr>
          <a:xfrm>
            <a:off x="2016596" y="2755421"/>
            <a:ext cx="1481727" cy="331899"/>
          </a:xfrm>
          <a:prstGeom prst="rect">
            <a:avLst/>
          </a:prstGeom>
          <a:noFill/>
        </p:spPr>
        <p:txBody>
          <a:bodyPr wrap="none" rtlCol="0">
            <a:spAutoFit/>
          </a:bodyPr>
          <a:lstStyle>
            <a:defPPr>
              <a:defRPr lang="en-US"/>
            </a:defPPr>
            <a:lvl1pPr>
              <a:defRPr sz="1600" b="1">
                <a:latin typeface="Trebuchet MS" panose="020B0603020202020204" pitchFamily="34" charset="0"/>
              </a:defRPr>
            </a:lvl1pPr>
          </a:lstStyle>
          <a:p>
            <a:r>
              <a:rPr lang="en-US" sz="1568" dirty="0">
                <a:solidFill>
                  <a:schemeClr val="bg1"/>
                </a:solidFill>
              </a:rPr>
              <a:t>Video sources</a:t>
            </a:r>
          </a:p>
        </p:txBody>
      </p:sp>
      <p:cxnSp>
        <p:nvCxnSpPr>
          <p:cNvPr id="9" name="Straight Arrow Connector 8"/>
          <p:cNvCxnSpPr/>
          <p:nvPr/>
        </p:nvCxnSpPr>
        <p:spPr>
          <a:xfrm flipV="1">
            <a:off x="3347447" y="2216631"/>
            <a:ext cx="815271" cy="12538"/>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10" name="TextBox 9"/>
          <p:cNvSpPr txBox="1"/>
          <p:nvPr/>
        </p:nvSpPr>
        <p:spPr>
          <a:xfrm>
            <a:off x="4009918" y="2755421"/>
            <a:ext cx="1895534" cy="331899"/>
          </a:xfrm>
          <a:prstGeom prst="rect">
            <a:avLst/>
          </a:prstGeom>
          <a:noFill/>
        </p:spPr>
        <p:txBody>
          <a:bodyPr wrap="none" rtlCol="0">
            <a:spAutoFit/>
          </a:bodyPr>
          <a:lstStyle/>
          <a:p>
            <a:r>
              <a:rPr lang="en-US" sz="1568" b="1" dirty="0">
                <a:solidFill>
                  <a:schemeClr val="bg1"/>
                </a:solidFill>
                <a:latin typeface="Trebuchet MS" panose="020B0603020202020204" pitchFamily="34" charset="0"/>
              </a:rPr>
              <a:t>Multi-bitrates Mp4</a:t>
            </a:r>
          </a:p>
        </p:txBody>
      </p:sp>
      <p:sp>
        <p:nvSpPr>
          <p:cNvPr id="13" name="TextBox 12"/>
          <p:cNvSpPr txBox="1"/>
          <p:nvPr/>
        </p:nvSpPr>
        <p:spPr>
          <a:xfrm>
            <a:off x="8624681" y="2894976"/>
            <a:ext cx="1424086" cy="331899"/>
          </a:xfrm>
          <a:prstGeom prst="rect">
            <a:avLst/>
          </a:prstGeom>
          <a:noFill/>
        </p:spPr>
        <p:txBody>
          <a:bodyPr wrap="none" rtlCol="0">
            <a:spAutoFit/>
          </a:bodyPr>
          <a:lstStyle/>
          <a:p>
            <a:r>
              <a:rPr lang="en-US" sz="1568" b="1" dirty="0">
                <a:solidFill>
                  <a:schemeClr val="bg1"/>
                </a:solidFill>
                <a:latin typeface="Trebuchet MS" panose="020B0603020202020204" pitchFamily="34" charset="0"/>
              </a:rPr>
              <a:t>Origin Server</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1127" y="1446986"/>
            <a:ext cx="617416" cy="617416"/>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1537" y="2409382"/>
            <a:ext cx="617416" cy="617416"/>
          </a:xfrm>
          <a:prstGeom prst="rect">
            <a:avLst/>
          </a:prstGeom>
        </p:spPr>
      </p:pic>
      <p:sp>
        <p:nvSpPr>
          <p:cNvPr id="16" name="TextBox 15"/>
          <p:cNvSpPr txBox="1"/>
          <p:nvPr/>
        </p:nvSpPr>
        <p:spPr>
          <a:xfrm>
            <a:off x="7244035" y="1747813"/>
            <a:ext cx="423045" cy="256467"/>
          </a:xfrm>
          <a:prstGeom prst="rect">
            <a:avLst/>
          </a:prstGeom>
          <a:noFill/>
        </p:spPr>
        <p:txBody>
          <a:bodyPr wrap="none" rtlCol="0">
            <a:spAutoFit/>
          </a:bodyPr>
          <a:lstStyle/>
          <a:p>
            <a:r>
              <a:rPr lang="en-US" sz="1078" b="1" dirty="0">
                <a:solidFill>
                  <a:schemeClr val="bg1"/>
                </a:solidFill>
                <a:latin typeface="Trebuchet MS" panose="020B0603020202020204" pitchFamily="34" charset="0"/>
              </a:rPr>
              <a:t>HLS</a:t>
            </a:r>
          </a:p>
        </p:txBody>
      </p:sp>
      <p:sp>
        <p:nvSpPr>
          <p:cNvPr id="17" name="TextBox 16"/>
          <p:cNvSpPr txBox="1"/>
          <p:nvPr/>
        </p:nvSpPr>
        <p:spPr>
          <a:xfrm>
            <a:off x="7150422" y="2675963"/>
            <a:ext cx="805029" cy="409086"/>
          </a:xfrm>
          <a:prstGeom prst="rect">
            <a:avLst/>
          </a:prstGeom>
          <a:noFill/>
        </p:spPr>
        <p:txBody>
          <a:bodyPr wrap="none" rtlCol="0">
            <a:spAutoFit/>
          </a:bodyPr>
          <a:lstStyle/>
          <a:p>
            <a:r>
              <a:rPr lang="en-US" sz="1029" b="1" dirty="0">
                <a:solidFill>
                  <a:schemeClr val="bg1"/>
                </a:solidFill>
                <a:latin typeface="Trebuchet MS" panose="020B0603020202020204" pitchFamily="34" charset="0"/>
              </a:rPr>
              <a:t>Smooth </a:t>
            </a:r>
          </a:p>
          <a:p>
            <a:r>
              <a:rPr lang="en-US" sz="1029" b="1" dirty="0">
                <a:solidFill>
                  <a:schemeClr val="bg1"/>
                </a:solidFill>
                <a:latin typeface="Trebuchet MS" panose="020B0603020202020204" pitchFamily="34" charset="0"/>
              </a:rPr>
              <a:t>Streaming</a:t>
            </a:r>
          </a:p>
        </p:txBody>
      </p:sp>
      <p:sp>
        <p:nvSpPr>
          <p:cNvPr id="19" name="Rectangle 18"/>
          <p:cNvSpPr/>
          <p:nvPr/>
        </p:nvSpPr>
        <p:spPr>
          <a:xfrm>
            <a:off x="3402482" y="1927441"/>
            <a:ext cx="745201" cy="301727"/>
          </a:xfrm>
          <a:prstGeom prst="rect">
            <a:avLst/>
          </a:prstGeom>
        </p:spPr>
        <p:txBody>
          <a:bodyPr wrap="none">
            <a:spAutoFit/>
          </a:bodyPr>
          <a:lstStyle/>
          <a:p>
            <a:r>
              <a:rPr lang="en-US" sz="1372" dirty="0">
                <a:solidFill>
                  <a:schemeClr val="bg1"/>
                </a:solidFill>
                <a:latin typeface="Trebuchet MS" panose="020B0603020202020204" pitchFamily="34" charset="0"/>
              </a:rPr>
              <a:t>Encode</a:t>
            </a:r>
            <a:endParaRPr lang="en-US" sz="1372" dirty="0">
              <a:solidFill>
                <a:schemeClr val="bg1"/>
              </a:solidFill>
            </a:endParaRPr>
          </a:p>
        </p:txBody>
      </p:sp>
      <p:sp>
        <p:nvSpPr>
          <p:cNvPr id="20" name="Rectangle 19"/>
          <p:cNvSpPr/>
          <p:nvPr/>
        </p:nvSpPr>
        <p:spPr>
          <a:xfrm rot="20153923">
            <a:off x="5864566" y="1712039"/>
            <a:ext cx="813970" cy="301727"/>
          </a:xfrm>
          <a:prstGeom prst="rect">
            <a:avLst/>
          </a:prstGeom>
        </p:spPr>
        <p:txBody>
          <a:bodyPr wrap="none">
            <a:spAutoFit/>
          </a:bodyPr>
          <a:lstStyle/>
          <a:p>
            <a:r>
              <a:rPr lang="en-US" sz="1372" dirty="0">
                <a:solidFill>
                  <a:schemeClr val="bg1"/>
                </a:solidFill>
                <a:latin typeface="Trebuchet MS" panose="020B0603020202020204" pitchFamily="34" charset="0"/>
              </a:rPr>
              <a:t>Package</a:t>
            </a:r>
            <a:endParaRPr lang="en-US" sz="1372" dirty="0">
              <a:solidFill>
                <a:schemeClr val="bg1"/>
              </a:solidFill>
            </a:endParaRPr>
          </a:p>
        </p:txBody>
      </p:sp>
      <p:pic>
        <p:nvPicPr>
          <p:cNvPr id="21" name="Picture 20"/>
          <p:cNvPicPr>
            <a:picLocks noChangeAspect="1"/>
          </p:cNvPicPr>
          <p:nvPr/>
        </p:nvPicPr>
        <p:blipFill>
          <a:blip r:embed="rId2"/>
          <a:stretch>
            <a:fillRect/>
          </a:stretch>
        </p:blipFill>
        <p:spPr>
          <a:xfrm>
            <a:off x="4824378" y="3520163"/>
            <a:ext cx="825016" cy="673246"/>
          </a:xfrm>
          <a:prstGeom prst="rect">
            <a:avLst/>
          </a:prstGeom>
        </p:spPr>
      </p:pic>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5822" y="3720277"/>
            <a:ext cx="1072881" cy="1072881"/>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77479" y="3674413"/>
            <a:ext cx="873854" cy="1184984"/>
          </a:xfrm>
          <a:prstGeom prst="rect">
            <a:avLst/>
          </a:prstGeom>
        </p:spPr>
      </p:pic>
      <p:sp>
        <p:nvSpPr>
          <p:cNvPr id="24" name="TextBox 23"/>
          <p:cNvSpPr txBox="1"/>
          <p:nvPr/>
        </p:nvSpPr>
        <p:spPr>
          <a:xfrm>
            <a:off x="1968359" y="4793158"/>
            <a:ext cx="1481727" cy="331899"/>
          </a:xfrm>
          <a:prstGeom prst="rect">
            <a:avLst/>
          </a:prstGeom>
          <a:noFill/>
        </p:spPr>
        <p:txBody>
          <a:bodyPr wrap="none" rtlCol="0">
            <a:spAutoFit/>
          </a:bodyPr>
          <a:lstStyle>
            <a:defPPr>
              <a:defRPr lang="en-US"/>
            </a:defPPr>
            <a:lvl1pPr>
              <a:defRPr sz="1600" b="1">
                <a:latin typeface="Trebuchet MS" panose="020B0603020202020204" pitchFamily="34" charset="0"/>
              </a:defRPr>
            </a:lvl1pPr>
          </a:lstStyle>
          <a:p>
            <a:r>
              <a:rPr lang="en-US" sz="1568" dirty="0">
                <a:solidFill>
                  <a:schemeClr val="bg1"/>
                </a:solidFill>
              </a:rPr>
              <a:t>Video sources</a:t>
            </a:r>
          </a:p>
        </p:txBody>
      </p:sp>
      <p:sp>
        <p:nvSpPr>
          <p:cNvPr id="26" name="TextBox 25"/>
          <p:cNvSpPr txBox="1"/>
          <p:nvPr/>
        </p:nvSpPr>
        <p:spPr>
          <a:xfrm>
            <a:off x="3961681" y="4793158"/>
            <a:ext cx="1895534" cy="331899"/>
          </a:xfrm>
          <a:prstGeom prst="rect">
            <a:avLst/>
          </a:prstGeom>
          <a:noFill/>
        </p:spPr>
        <p:txBody>
          <a:bodyPr wrap="none" rtlCol="0">
            <a:spAutoFit/>
          </a:bodyPr>
          <a:lstStyle/>
          <a:p>
            <a:r>
              <a:rPr lang="en-US" sz="1568" b="1" dirty="0">
                <a:solidFill>
                  <a:schemeClr val="bg1"/>
                </a:solidFill>
                <a:latin typeface="Trebuchet MS" panose="020B0603020202020204" pitchFamily="34" charset="0"/>
              </a:rPr>
              <a:t>Multi-bitrates Mp4</a:t>
            </a:r>
          </a:p>
        </p:txBody>
      </p:sp>
      <p:pic>
        <p:nvPicPr>
          <p:cNvPr id="27" name="Picture 26"/>
          <p:cNvPicPr>
            <a:picLocks noChangeAspect="1"/>
          </p:cNvPicPr>
          <p:nvPr/>
        </p:nvPicPr>
        <p:blipFill>
          <a:blip r:embed="rId5"/>
          <a:stretch>
            <a:fillRect/>
          </a:stretch>
        </p:blipFill>
        <p:spPr>
          <a:xfrm>
            <a:off x="6807283" y="4028268"/>
            <a:ext cx="720346" cy="1033533"/>
          </a:xfrm>
          <a:prstGeom prst="rect">
            <a:avLst/>
          </a:prstGeom>
        </p:spPr>
      </p:pic>
      <p:sp>
        <p:nvSpPr>
          <p:cNvPr id="29" name="TextBox 28"/>
          <p:cNvSpPr txBox="1"/>
          <p:nvPr/>
        </p:nvSpPr>
        <p:spPr>
          <a:xfrm>
            <a:off x="6694209" y="3367225"/>
            <a:ext cx="1424086" cy="331899"/>
          </a:xfrm>
          <a:prstGeom prst="rect">
            <a:avLst/>
          </a:prstGeom>
          <a:noFill/>
        </p:spPr>
        <p:txBody>
          <a:bodyPr wrap="none" rtlCol="0">
            <a:spAutoFit/>
          </a:bodyPr>
          <a:lstStyle/>
          <a:p>
            <a:r>
              <a:rPr lang="en-US" sz="1568" b="1" dirty="0">
                <a:solidFill>
                  <a:schemeClr val="bg1"/>
                </a:solidFill>
                <a:latin typeface="Trebuchet MS" panose="020B0603020202020204" pitchFamily="34" charset="0"/>
              </a:rPr>
              <a:t>Origin Server</a:t>
            </a:r>
          </a:p>
        </p:txBody>
      </p:sp>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8819" y="3584549"/>
            <a:ext cx="617416" cy="617416"/>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3892" y="4200794"/>
            <a:ext cx="617416" cy="617416"/>
          </a:xfrm>
          <a:prstGeom prst="rect">
            <a:avLst/>
          </a:prstGeom>
        </p:spPr>
      </p:pic>
      <p:sp>
        <p:nvSpPr>
          <p:cNvPr id="32" name="TextBox 31"/>
          <p:cNvSpPr txBox="1"/>
          <p:nvPr/>
        </p:nvSpPr>
        <p:spPr>
          <a:xfrm>
            <a:off x="8021726" y="3885376"/>
            <a:ext cx="423045" cy="256467"/>
          </a:xfrm>
          <a:prstGeom prst="rect">
            <a:avLst/>
          </a:prstGeom>
          <a:noFill/>
        </p:spPr>
        <p:txBody>
          <a:bodyPr wrap="none" rtlCol="0">
            <a:spAutoFit/>
          </a:bodyPr>
          <a:lstStyle/>
          <a:p>
            <a:r>
              <a:rPr lang="en-US" sz="1078" b="1" dirty="0">
                <a:solidFill>
                  <a:schemeClr val="bg1"/>
                </a:solidFill>
                <a:latin typeface="Trebuchet MS" panose="020B0603020202020204" pitchFamily="34" charset="0"/>
              </a:rPr>
              <a:t>HLS</a:t>
            </a:r>
          </a:p>
        </p:txBody>
      </p:sp>
      <p:sp>
        <p:nvSpPr>
          <p:cNvPr id="33" name="TextBox 32"/>
          <p:cNvSpPr txBox="1"/>
          <p:nvPr/>
        </p:nvSpPr>
        <p:spPr>
          <a:xfrm>
            <a:off x="7955551" y="4404660"/>
            <a:ext cx="805029" cy="409086"/>
          </a:xfrm>
          <a:prstGeom prst="rect">
            <a:avLst/>
          </a:prstGeom>
          <a:noFill/>
        </p:spPr>
        <p:txBody>
          <a:bodyPr wrap="none" rtlCol="0">
            <a:spAutoFit/>
          </a:bodyPr>
          <a:lstStyle/>
          <a:p>
            <a:r>
              <a:rPr lang="en-US" sz="1029" b="1" dirty="0">
                <a:solidFill>
                  <a:schemeClr val="bg1"/>
                </a:solidFill>
                <a:latin typeface="Trebuchet MS" panose="020B0603020202020204" pitchFamily="34" charset="0"/>
              </a:rPr>
              <a:t>Smooth </a:t>
            </a:r>
          </a:p>
          <a:p>
            <a:r>
              <a:rPr lang="en-US" sz="1029" b="1" dirty="0">
                <a:solidFill>
                  <a:schemeClr val="bg1"/>
                </a:solidFill>
                <a:latin typeface="Trebuchet MS" panose="020B0603020202020204" pitchFamily="34" charset="0"/>
              </a:rPr>
              <a:t>Streaming</a:t>
            </a:r>
          </a:p>
        </p:txBody>
      </p:sp>
      <p:sp>
        <p:nvSpPr>
          <p:cNvPr id="34" name="Rectangle 33"/>
          <p:cNvSpPr/>
          <p:nvPr/>
        </p:nvSpPr>
        <p:spPr>
          <a:xfrm>
            <a:off x="6651325" y="3351843"/>
            <a:ext cx="2148012" cy="2154560"/>
          </a:xfrm>
          <a:prstGeom prst="rect">
            <a:avLst/>
          </a:pr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a:solidFill>
                <a:schemeClr val="bg1"/>
              </a:solidFill>
            </a:endParaRPr>
          </a:p>
        </p:txBody>
      </p:sp>
      <p:sp>
        <p:nvSpPr>
          <p:cNvPr id="35" name="Rectangle 34"/>
          <p:cNvSpPr/>
          <p:nvPr/>
        </p:nvSpPr>
        <p:spPr>
          <a:xfrm>
            <a:off x="3402844" y="3961259"/>
            <a:ext cx="745201" cy="301727"/>
          </a:xfrm>
          <a:prstGeom prst="rect">
            <a:avLst/>
          </a:prstGeom>
        </p:spPr>
        <p:txBody>
          <a:bodyPr wrap="none">
            <a:spAutoFit/>
          </a:bodyPr>
          <a:lstStyle/>
          <a:p>
            <a:r>
              <a:rPr lang="en-US" sz="1372" dirty="0">
                <a:solidFill>
                  <a:schemeClr val="bg1"/>
                </a:solidFill>
                <a:latin typeface="Trebuchet MS" panose="020B0603020202020204" pitchFamily="34" charset="0"/>
              </a:rPr>
              <a:t>Encode</a:t>
            </a:r>
            <a:endParaRPr lang="en-US" sz="1372" dirty="0">
              <a:solidFill>
                <a:schemeClr val="bg1"/>
              </a:solidFill>
            </a:endParaRPr>
          </a:p>
        </p:txBody>
      </p:sp>
      <p:sp>
        <p:nvSpPr>
          <p:cNvPr id="36" name="Rectangle 35"/>
          <p:cNvSpPr/>
          <p:nvPr/>
        </p:nvSpPr>
        <p:spPr>
          <a:xfrm>
            <a:off x="5688514" y="3704295"/>
            <a:ext cx="952261" cy="512935"/>
          </a:xfrm>
          <a:prstGeom prst="rect">
            <a:avLst/>
          </a:prstGeom>
        </p:spPr>
        <p:txBody>
          <a:bodyPr wrap="none">
            <a:spAutoFit/>
          </a:bodyPr>
          <a:lstStyle/>
          <a:p>
            <a:pPr algn="ctr"/>
            <a:r>
              <a:rPr lang="en-US" sz="1372" dirty="0">
                <a:solidFill>
                  <a:schemeClr val="bg1"/>
                </a:solidFill>
                <a:latin typeface="Trebuchet MS" panose="020B0603020202020204" pitchFamily="34" charset="0"/>
              </a:rPr>
              <a:t>Dynamic</a:t>
            </a:r>
          </a:p>
          <a:p>
            <a:pPr algn="ctr"/>
            <a:r>
              <a:rPr lang="en-US" sz="1372" dirty="0">
                <a:solidFill>
                  <a:schemeClr val="bg1"/>
                </a:solidFill>
                <a:latin typeface="Trebuchet MS" panose="020B0603020202020204" pitchFamily="34" charset="0"/>
              </a:rPr>
              <a:t>Packaging</a:t>
            </a:r>
            <a:endParaRPr lang="en-US" sz="1372" dirty="0">
              <a:solidFill>
                <a:schemeClr val="bg1"/>
              </a:solidFill>
            </a:endParaRPr>
          </a:p>
        </p:txBody>
      </p:sp>
      <p:sp>
        <p:nvSpPr>
          <p:cNvPr id="37" name="TextBox 36"/>
          <p:cNvSpPr txBox="1"/>
          <p:nvPr/>
        </p:nvSpPr>
        <p:spPr>
          <a:xfrm>
            <a:off x="329196" y="1227098"/>
            <a:ext cx="3036922" cy="333617"/>
          </a:xfrm>
          <a:prstGeom prst="rect">
            <a:avLst/>
          </a:prstGeom>
          <a:noFill/>
        </p:spPr>
        <p:txBody>
          <a:bodyPr wrap="none" rtlCol="0">
            <a:spAutoFit/>
          </a:bodyPr>
          <a:lstStyle/>
          <a:p>
            <a:r>
              <a:rPr lang="en-US" sz="1568" dirty="0">
                <a:solidFill>
                  <a:schemeClr val="bg1"/>
                </a:solidFill>
                <a:latin typeface="Trebuchet MS" panose="020B0603020202020204" pitchFamily="34" charset="0"/>
              </a:rPr>
              <a:t>Traditional Encode and Package</a:t>
            </a:r>
          </a:p>
        </p:txBody>
      </p:sp>
      <p:sp>
        <p:nvSpPr>
          <p:cNvPr id="38" name="TextBox 37"/>
          <p:cNvSpPr txBox="1"/>
          <p:nvPr/>
        </p:nvSpPr>
        <p:spPr>
          <a:xfrm>
            <a:off x="329195" y="3325937"/>
            <a:ext cx="1893660" cy="333617"/>
          </a:xfrm>
          <a:prstGeom prst="rect">
            <a:avLst/>
          </a:prstGeom>
          <a:noFill/>
        </p:spPr>
        <p:txBody>
          <a:bodyPr wrap="none" rtlCol="0">
            <a:spAutoFit/>
          </a:bodyPr>
          <a:lstStyle/>
          <a:p>
            <a:r>
              <a:rPr lang="en-US" sz="1568" dirty="0">
                <a:solidFill>
                  <a:schemeClr val="bg1"/>
                </a:solidFill>
                <a:latin typeface="Trebuchet MS" panose="020B0603020202020204" pitchFamily="34" charset="0"/>
              </a:rPr>
              <a:t>Dynamic Packaging</a:t>
            </a:r>
          </a:p>
        </p:txBody>
      </p:sp>
      <p:cxnSp>
        <p:nvCxnSpPr>
          <p:cNvPr id="39" name="Straight Arrow Connector 38"/>
          <p:cNvCxnSpPr/>
          <p:nvPr/>
        </p:nvCxnSpPr>
        <p:spPr>
          <a:xfrm rot="20153923" flipV="1">
            <a:off x="5869029" y="1988184"/>
            <a:ext cx="815271" cy="12538"/>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40" name="Straight Arrow Connector 39"/>
          <p:cNvCxnSpPr/>
          <p:nvPr/>
        </p:nvCxnSpPr>
        <p:spPr>
          <a:xfrm flipV="1">
            <a:off x="3382034" y="4250449"/>
            <a:ext cx="815271" cy="12538"/>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41" name="Straight Arrow Connector 40"/>
          <p:cNvCxnSpPr>
            <a:endCxn id="34" idx="1"/>
          </p:cNvCxnSpPr>
          <p:nvPr/>
        </p:nvCxnSpPr>
        <p:spPr>
          <a:xfrm>
            <a:off x="5736636" y="4250450"/>
            <a:ext cx="914689" cy="178674"/>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44" name="Rectangle 43"/>
          <p:cNvSpPr/>
          <p:nvPr/>
        </p:nvSpPr>
        <p:spPr>
          <a:xfrm rot="2351307">
            <a:off x="5754216" y="2390961"/>
            <a:ext cx="813970" cy="301727"/>
          </a:xfrm>
          <a:prstGeom prst="rect">
            <a:avLst/>
          </a:prstGeom>
        </p:spPr>
        <p:txBody>
          <a:bodyPr wrap="none">
            <a:spAutoFit/>
          </a:bodyPr>
          <a:lstStyle/>
          <a:p>
            <a:r>
              <a:rPr lang="en-US" sz="1372" dirty="0">
                <a:solidFill>
                  <a:schemeClr val="bg1"/>
                </a:solidFill>
                <a:latin typeface="Trebuchet MS" panose="020B0603020202020204" pitchFamily="34" charset="0"/>
              </a:rPr>
              <a:t>Package</a:t>
            </a:r>
            <a:endParaRPr lang="en-US" sz="1372" dirty="0">
              <a:solidFill>
                <a:schemeClr val="bg1"/>
              </a:solidFill>
            </a:endParaRPr>
          </a:p>
        </p:txBody>
      </p:sp>
      <p:cxnSp>
        <p:nvCxnSpPr>
          <p:cNvPr id="45" name="Straight Arrow Connector 44"/>
          <p:cNvCxnSpPr/>
          <p:nvPr/>
        </p:nvCxnSpPr>
        <p:spPr>
          <a:xfrm rot="2351307" flipV="1">
            <a:off x="5821305" y="2410672"/>
            <a:ext cx="815271" cy="12538"/>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50" name="Straight Arrow Connector 49"/>
          <p:cNvCxnSpPr/>
          <p:nvPr/>
        </p:nvCxnSpPr>
        <p:spPr>
          <a:xfrm>
            <a:off x="7698992" y="1802495"/>
            <a:ext cx="2592342" cy="168535"/>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52" name="TextBox 51"/>
          <p:cNvSpPr txBox="1"/>
          <p:nvPr/>
        </p:nvSpPr>
        <p:spPr>
          <a:xfrm>
            <a:off x="329196" y="5218452"/>
            <a:ext cx="8493973" cy="693970"/>
          </a:xfrm>
          <a:prstGeom prst="rect">
            <a:avLst/>
          </a:prstGeom>
          <a:noFill/>
        </p:spPr>
        <p:txBody>
          <a:bodyPr wrap="none" rtlCol="0">
            <a:spAutoFit/>
          </a:bodyPr>
          <a:lstStyle/>
          <a:p>
            <a:r>
              <a:rPr lang="en-US" sz="1961" dirty="0">
                <a:solidFill>
                  <a:schemeClr val="bg1"/>
                </a:solidFill>
                <a:latin typeface="Calibri" panose="020F0502020204030204" pitchFamily="34" charset="0"/>
              </a:rPr>
              <a:t>Input format: Mp4 or Smooth Streaming </a:t>
            </a:r>
          </a:p>
          <a:p>
            <a:r>
              <a:rPr lang="en-US" sz="1961" dirty="0">
                <a:solidFill>
                  <a:schemeClr val="bg1"/>
                </a:solidFill>
                <a:latin typeface="Calibri" panose="020F0502020204030204" pitchFamily="34" charset="0"/>
              </a:rPr>
              <a:t>Output format: Smooth Streaming , Http-Live-Streaming (v4 and </a:t>
            </a:r>
            <a:r>
              <a:rPr lang="en-US" sz="1961" b="1" dirty="0">
                <a:solidFill>
                  <a:srgbClr val="FFC000"/>
                </a:solidFill>
                <a:latin typeface="Calibri" panose="020F0502020204030204" pitchFamily="34" charset="0"/>
              </a:rPr>
              <a:t>v3</a:t>
            </a:r>
            <a:r>
              <a:rPr lang="en-US" sz="1961" dirty="0">
                <a:solidFill>
                  <a:schemeClr val="bg1"/>
                </a:solidFill>
                <a:latin typeface="Calibri" panose="020F0502020204030204" pitchFamily="34" charset="0"/>
              </a:rPr>
              <a:t>), MPEG-DASH</a:t>
            </a:r>
          </a:p>
        </p:txBody>
      </p:sp>
      <p:pic>
        <p:nvPicPr>
          <p:cNvPr id="1026" name="Picture 2" descr="http://upload.wikimedia.org/wikipedia/commons/6/6c/IO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610207" y="1376883"/>
            <a:ext cx="503074" cy="3306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upload.wikimedia.org/wikipedia/commons/6/66/Android_robot.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0672210" y="1760404"/>
            <a:ext cx="341527" cy="406229"/>
          </a:xfrm>
          <a:prstGeom prst="rect">
            <a:avLst/>
          </a:prstGeom>
          <a:noFill/>
          <a:extLst>
            <a:ext uri="{909E8E84-426E-40DD-AFC4-6F175D3DCCD1}">
              <a14:hiddenFill xmlns:a14="http://schemas.microsoft.com/office/drawing/2010/main">
                <a:solidFill>
                  <a:srgbClr val="FFFFFF"/>
                </a:solidFill>
              </a14:hiddenFill>
            </a:ext>
          </a:extLst>
        </p:spPr>
      </p:pic>
      <p:cxnSp>
        <p:nvCxnSpPr>
          <p:cNvPr id="55" name="Straight Arrow Connector 54"/>
          <p:cNvCxnSpPr/>
          <p:nvPr/>
        </p:nvCxnSpPr>
        <p:spPr>
          <a:xfrm flipV="1">
            <a:off x="7698992" y="1570516"/>
            <a:ext cx="2611536" cy="218915"/>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1030" name="Picture 6" descr="http://images.wikia.com/darksouls/images/9/91/Icon_xbox36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72209" y="2355849"/>
            <a:ext cx="361129" cy="36112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upload.wikimedia.org/wikipedia/commons/c/c7/Windows_logo_-_20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29217" y="2821659"/>
            <a:ext cx="285501" cy="313008"/>
          </a:xfrm>
          <a:prstGeom prst="rect">
            <a:avLst/>
          </a:prstGeom>
          <a:noFill/>
          <a:extLst>
            <a:ext uri="{909E8E84-426E-40DD-AFC4-6F175D3DCCD1}">
              <a14:hiddenFill xmlns:a14="http://schemas.microsoft.com/office/drawing/2010/main">
                <a:solidFill>
                  <a:srgbClr val="FFFFFF"/>
                </a:solidFill>
              </a14:hiddenFill>
            </a:ext>
          </a:extLst>
        </p:spPr>
      </p:pic>
      <p:cxnSp>
        <p:nvCxnSpPr>
          <p:cNvPr id="62" name="Straight Arrow Connector 61"/>
          <p:cNvCxnSpPr/>
          <p:nvPr/>
        </p:nvCxnSpPr>
        <p:spPr>
          <a:xfrm flipV="1">
            <a:off x="8411764" y="3652483"/>
            <a:ext cx="1679065" cy="314998"/>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63" name="Straight Arrow Connector 62"/>
          <p:cNvCxnSpPr/>
          <p:nvPr/>
        </p:nvCxnSpPr>
        <p:spPr>
          <a:xfrm flipV="1">
            <a:off x="8421794" y="3955768"/>
            <a:ext cx="1701544" cy="6217"/>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61" name="Picture 60">
            <a:hlinkClick r:id="rId10" action="ppaction://hlinksldjump"/>
          </p:cNvPr>
          <p:cNvPicPr>
            <a:picLocks noChangeAspect="1"/>
          </p:cNvPicPr>
          <p:nvPr/>
        </p:nvPicPr>
        <p:blipFill>
          <a:blip r:embed="rId1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417898" y="6005818"/>
            <a:ext cx="586370" cy="586963"/>
          </a:xfrm>
          <a:prstGeom prst="rect">
            <a:avLst/>
          </a:prstGeom>
        </p:spPr>
      </p:pic>
      <p:sp>
        <p:nvSpPr>
          <p:cNvPr id="1024" name="Rectangle 1023"/>
          <p:cNvSpPr/>
          <p:nvPr/>
        </p:nvSpPr>
        <p:spPr>
          <a:xfrm>
            <a:off x="1081542" y="6056748"/>
            <a:ext cx="10224877" cy="452590"/>
          </a:xfrm>
          <a:prstGeom prst="rect">
            <a:avLst/>
          </a:prstGeom>
        </p:spPr>
        <p:txBody>
          <a:bodyPr wrap="none">
            <a:spAutoFit/>
          </a:bodyPr>
          <a:lstStyle/>
          <a:p>
            <a:r>
              <a:rPr lang="en-US" sz="2353" dirty="0">
                <a:solidFill>
                  <a:srgbClr val="FFC000"/>
                </a:solidFill>
                <a:latin typeface="Calibri" panose="020F0502020204030204" pitchFamily="34" charset="0"/>
              </a:rPr>
              <a:t>You need to have at least 1 reserved streaming unit to enable dynamic packaging! </a:t>
            </a:r>
            <a:endParaRPr lang="en-US" sz="2353" dirty="0">
              <a:solidFill>
                <a:srgbClr val="FFC000"/>
              </a:solidFill>
            </a:endParaRPr>
          </a:p>
        </p:txBody>
      </p:sp>
      <p:pic>
        <p:nvPicPr>
          <p:cNvPr id="69" name="Picture 2" descr="http://upload.wikimedia.org/wikipedia/commons/6/6c/IOS.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321071" y="3473346"/>
            <a:ext cx="403529" cy="265241"/>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upload.wikimedia.org/wikipedia/commons/6/66/Android_robot.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0356359" y="3801736"/>
            <a:ext cx="341527" cy="40622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6" descr="http://images.wikia.com/darksouls/images/9/91/Icon_xbox36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56359" y="4328293"/>
            <a:ext cx="361129" cy="361129"/>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descr="http://upload.wikimedia.org/wikipedia/commons/c/c7/Windows_logo_-_20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4173" y="4812790"/>
            <a:ext cx="285501" cy="313008"/>
          </a:xfrm>
          <a:prstGeom prst="rect">
            <a:avLst/>
          </a:prstGeom>
          <a:noFill/>
          <a:extLst>
            <a:ext uri="{909E8E84-426E-40DD-AFC4-6F175D3DCCD1}">
              <a14:hiddenFill xmlns:a14="http://schemas.microsoft.com/office/drawing/2010/main">
                <a:solidFill>
                  <a:srgbClr val="FFFFFF"/>
                </a:solidFill>
              </a14:hiddenFill>
            </a:ext>
          </a:extLst>
        </p:spPr>
      </p:pic>
      <p:cxnSp>
        <p:nvCxnSpPr>
          <p:cNvPr id="76" name="Straight Arrow Connector 75"/>
          <p:cNvCxnSpPr/>
          <p:nvPr/>
        </p:nvCxnSpPr>
        <p:spPr>
          <a:xfrm flipV="1">
            <a:off x="7767838" y="2513084"/>
            <a:ext cx="2611536" cy="218915"/>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77" name="Straight Arrow Connector 76"/>
          <p:cNvCxnSpPr/>
          <p:nvPr/>
        </p:nvCxnSpPr>
        <p:spPr>
          <a:xfrm>
            <a:off x="7767837" y="2745196"/>
            <a:ext cx="2592342" cy="168535"/>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11" name="Picture 10"/>
          <p:cNvPicPr>
            <a:picLocks noChangeAspect="1"/>
          </p:cNvPicPr>
          <p:nvPr/>
        </p:nvPicPr>
        <p:blipFill>
          <a:blip r:embed="rId5"/>
          <a:stretch>
            <a:fillRect/>
          </a:stretch>
        </p:blipFill>
        <p:spPr>
          <a:xfrm>
            <a:off x="8978025" y="1517700"/>
            <a:ext cx="628185" cy="1444777"/>
          </a:xfrm>
          <a:prstGeom prst="rect">
            <a:avLst/>
          </a:prstGeom>
        </p:spPr>
      </p:pic>
      <p:cxnSp>
        <p:nvCxnSpPr>
          <p:cNvPr id="81" name="Straight Arrow Connector 80"/>
          <p:cNvCxnSpPr/>
          <p:nvPr/>
        </p:nvCxnSpPr>
        <p:spPr>
          <a:xfrm flipV="1">
            <a:off x="8569852" y="4486096"/>
            <a:ext cx="1520978" cy="47350"/>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83" name="Straight Arrow Connector 82"/>
          <p:cNvCxnSpPr/>
          <p:nvPr/>
        </p:nvCxnSpPr>
        <p:spPr>
          <a:xfrm>
            <a:off x="8550110" y="4532871"/>
            <a:ext cx="1573228" cy="397119"/>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59" name="Picture 58">
            <a:hlinkClick r:id="rId10"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8178" y="4858032"/>
            <a:ext cx="617416" cy="617416"/>
          </a:xfrm>
          <a:prstGeom prst="rect">
            <a:avLst/>
          </a:prstGeom>
        </p:spPr>
      </p:pic>
      <p:sp>
        <p:nvSpPr>
          <p:cNvPr id="60" name="TextBox 59"/>
          <p:cNvSpPr txBox="1"/>
          <p:nvPr/>
        </p:nvSpPr>
        <p:spPr>
          <a:xfrm>
            <a:off x="8021726" y="5096765"/>
            <a:ext cx="506335" cy="248925"/>
          </a:xfrm>
          <a:prstGeom prst="rect">
            <a:avLst/>
          </a:prstGeom>
          <a:noFill/>
        </p:spPr>
        <p:txBody>
          <a:bodyPr wrap="none" rtlCol="0">
            <a:spAutoFit/>
          </a:bodyPr>
          <a:lstStyle/>
          <a:p>
            <a:r>
              <a:rPr lang="en-US" sz="1029" b="1" dirty="0">
                <a:solidFill>
                  <a:schemeClr val="bg1"/>
                </a:solidFill>
                <a:latin typeface="Trebuchet MS" panose="020B0603020202020204" pitchFamily="34" charset="0"/>
              </a:rPr>
              <a:t>DASH</a:t>
            </a:r>
          </a:p>
        </p:txBody>
      </p:sp>
      <p:cxnSp>
        <p:nvCxnSpPr>
          <p:cNvPr id="64" name="Straight Arrow Connector 63"/>
          <p:cNvCxnSpPr/>
          <p:nvPr/>
        </p:nvCxnSpPr>
        <p:spPr>
          <a:xfrm>
            <a:off x="8569851" y="5224527"/>
            <a:ext cx="1560113" cy="38911"/>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65" name="Straight Arrow Connector 64"/>
          <p:cNvCxnSpPr>
            <a:stCxn id="60" idx="3"/>
          </p:cNvCxnSpPr>
          <p:nvPr/>
        </p:nvCxnSpPr>
        <p:spPr>
          <a:xfrm>
            <a:off x="8528061" y="5221228"/>
            <a:ext cx="1601903" cy="387640"/>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8194" name="Picture 2" descr="http://www.blogcdn.com/www.engadget.com/media/2011/04/chrome-logo-2011-04-27.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1842" r="20784"/>
          <a:stretch/>
        </p:blipFill>
        <p:spPr bwMode="auto">
          <a:xfrm>
            <a:off x="10364807" y="5565437"/>
            <a:ext cx="338592" cy="29507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icons.iconarchive.com/icons/cornmanthe3rd/metronome/512/Internet-ie-icon.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364807" y="5159393"/>
            <a:ext cx="316055" cy="316055"/>
          </a:xfrm>
          <a:prstGeom prst="rect">
            <a:avLst/>
          </a:prstGeom>
          <a:noFill/>
          <a:extLst>
            <a:ext uri="{909E8E84-426E-40DD-AFC4-6F175D3DCCD1}">
              <a14:hiddenFill xmlns:a14="http://schemas.microsoft.com/office/drawing/2010/main">
                <a:solidFill>
                  <a:srgbClr val="FFFFFF"/>
                </a:solidFill>
              </a14:hiddenFill>
            </a:ext>
          </a:extLst>
        </p:spPr>
      </p:pic>
      <p:sp>
        <p:nvSpPr>
          <p:cNvPr id="67" name="Rectangle 66"/>
          <p:cNvSpPr/>
          <p:nvPr/>
        </p:nvSpPr>
        <p:spPr>
          <a:xfrm>
            <a:off x="10228808" y="3365027"/>
            <a:ext cx="573422" cy="2640791"/>
          </a:xfrm>
          <a:prstGeom prst="rect">
            <a:avLst/>
          </a:pr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a:solidFill>
                <a:schemeClr val="bg1"/>
              </a:solidFill>
            </a:endParaRPr>
          </a:p>
        </p:txBody>
      </p:sp>
    </p:spTree>
    <p:extLst>
      <p:ext uri="{BB962C8B-B14F-4D97-AF65-F5344CB8AC3E}">
        <p14:creationId xmlns:p14="http://schemas.microsoft.com/office/powerpoint/2010/main" val="1205634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22" presetClass="entr" presetSubtype="8"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500"/>
                                        <p:tgtEl>
                                          <p:spTgt spid="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500"/>
                            </p:stCondLst>
                            <p:childTnLst>
                              <p:par>
                                <p:cTn id="77" presetID="22" presetClass="entr" presetSubtype="8"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left)">
                                      <p:cBhvr>
                                        <p:cTn id="79" dur="500"/>
                                        <p:tgtEl>
                                          <p:spTgt spid="50"/>
                                        </p:tgtEl>
                                      </p:cBhvr>
                                    </p:animEffect>
                                  </p:childTnLst>
                                </p:cTn>
                              </p:par>
                              <p:par>
                                <p:cTn id="80" presetID="22" presetClass="entr" presetSubtype="8" fill="hold" nodeType="with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par>
                                <p:cTn id="83" presetID="22" presetClass="entr" presetSubtype="8" fill="hold"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wipe(left)">
                                      <p:cBhvr>
                                        <p:cTn id="85" dur="500"/>
                                        <p:tgtEl>
                                          <p:spTgt spid="76"/>
                                        </p:tgtEl>
                                      </p:cBhvr>
                                    </p:animEffect>
                                  </p:childTnLst>
                                </p:cTn>
                              </p:par>
                              <p:par>
                                <p:cTn id="86" presetID="22" presetClass="entr" presetSubtype="8" fill="hold" nodeType="with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wipe(left)">
                                      <p:cBhvr>
                                        <p:cTn id="88" dur="500"/>
                                        <p:tgtEl>
                                          <p:spTgt spid="77"/>
                                        </p:tgtEl>
                                      </p:cBhvr>
                                    </p:animEffect>
                                  </p:childTnLst>
                                </p:cTn>
                              </p:par>
                            </p:childTnLst>
                          </p:cTn>
                        </p:par>
                        <p:par>
                          <p:cTn id="89" fill="hold">
                            <p:stCondLst>
                              <p:cond delay="1000"/>
                            </p:stCondLst>
                            <p:childTnLst>
                              <p:par>
                                <p:cTn id="90" presetID="10" presetClass="entr" presetSubtype="0" fill="hold" nodeType="afterEffect">
                                  <p:stCondLst>
                                    <p:cond delay="0"/>
                                  </p:stCondLst>
                                  <p:childTnLst>
                                    <p:set>
                                      <p:cBhvr>
                                        <p:cTn id="91" dur="1" fill="hold">
                                          <p:stCondLst>
                                            <p:cond delay="0"/>
                                          </p:stCondLst>
                                        </p:cTn>
                                        <p:tgtEl>
                                          <p:spTgt spid="1026"/>
                                        </p:tgtEl>
                                        <p:attrNameLst>
                                          <p:attrName>style.visibility</p:attrName>
                                        </p:attrNameLst>
                                      </p:cBhvr>
                                      <p:to>
                                        <p:strVal val="visible"/>
                                      </p:to>
                                    </p:set>
                                    <p:animEffect transition="in" filter="fade">
                                      <p:cBhvr>
                                        <p:cTn id="92" dur="500"/>
                                        <p:tgtEl>
                                          <p:spTgt spid="1026"/>
                                        </p:tgtEl>
                                      </p:cBhvr>
                                    </p:animEffect>
                                  </p:childTnLst>
                                </p:cTn>
                              </p:par>
                              <p:par>
                                <p:cTn id="93" presetID="10" presetClass="entr" presetSubtype="0" fill="hold" nodeType="withEffect">
                                  <p:stCondLst>
                                    <p:cond delay="0"/>
                                  </p:stCondLst>
                                  <p:childTnLst>
                                    <p:set>
                                      <p:cBhvr>
                                        <p:cTn id="94" dur="1" fill="hold">
                                          <p:stCondLst>
                                            <p:cond delay="0"/>
                                          </p:stCondLst>
                                        </p:cTn>
                                        <p:tgtEl>
                                          <p:spTgt spid="1028"/>
                                        </p:tgtEl>
                                        <p:attrNameLst>
                                          <p:attrName>style.visibility</p:attrName>
                                        </p:attrNameLst>
                                      </p:cBhvr>
                                      <p:to>
                                        <p:strVal val="visible"/>
                                      </p:to>
                                    </p:set>
                                    <p:animEffect transition="in" filter="fade">
                                      <p:cBhvr>
                                        <p:cTn id="95" dur="500"/>
                                        <p:tgtEl>
                                          <p:spTgt spid="1028"/>
                                        </p:tgtEl>
                                      </p:cBhvr>
                                    </p:animEffect>
                                  </p:childTnLst>
                                </p:cTn>
                              </p:par>
                              <p:par>
                                <p:cTn id="96" presetID="10" presetClass="entr" presetSubtype="0" fill="hold" nodeType="withEffect">
                                  <p:stCondLst>
                                    <p:cond delay="0"/>
                                  </p:stCondLst>
                                  <p:childTnLst>
                                    <p:set>
                                      <p:cBhvr>
                                        <p:cTn id="97" dur="1" fill="hold">
                                          <p:stCondLst>
                                            <p:cond delay="0"/>
                                          </p:stCondLst>
                                        </p:cTn>
                                        <p:tgtEl>
                                          <p:spTgt spid="1030"/>
                                        </p:tgtEl>
                                        <p:attrNameLst>
                                          <p:attrName>style.visibility</p:attrName>
                                        </p:attrNameLst>
                                      </p:cBhvr>
                                      <p:to>
                                        <p:strVal val="visible"/>
                                      </p:to>
                                    </p:set>
                                    <p:animEffect transition="in" filter="fade">
                                      <p:cBhvr>
                                        <p:cTn id="98" dur="500"/>
                                        <p:tgtEl>
                                          <p:spTgt spid="1030"/>
                                        </p:tgtEl>
                                      </p:cBhvr>
                                    </p:animEffect>
                                  </p:childTnLst>
                                </p:cTn>
                              </p:par>
                              <p:par>
                                <p:cTn id="99" presetID="10" presetClass="entr" presetSubtype="0" fill="hold" nodeType="withEffect">
                                  <p:stCondLst>
                                    <p:cond delay="0"/>
                                  </p:stCondLst>
                                  <p:childTnLst>
                                    <p:set>
                                      <p:cBhvr>
                                        <p:cTn id="100" dur="1" fill="hold">
                                          <p:stCondLst>
                                            <p:cond delay="0"/>
                                          </p:stCondLst>
                                        </p:cTn>
                                        <p:tgtEl>
                                          <p:spTgt spid="1032"/>
                                        </p:tgtEl>
                                        <p:attrNameLst>
                                          <p:attrName>style.visibility</p:attrName>
                                        </p:attrNameLst>
                                      </p:cBhvr>
                                      <p:to>
                                        <p:strVal val="visible"/>
                                      </p:to>
                                    </p:set>
                                    <p:animEffect transition="in" filter="fade">
                                      <p:cBhvr>
                                        <p:cTn id="101" dur="500"/>
                                        <p:tgtEl>
                                          <p:spTgt spid="1032"/>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fade">
                                      <p:cBhvr>
                                        <p:cTn id="111" dur="500"/>
                                        <p:tgtEl>
                                          <p:spTgt spid="23"/>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500"/>
                                        <p:tgtEl>
                                          <p:spTgt spid="24"/>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wipe(left)">
                                      <p:cBhvr>
                                        <p:cTn id="119" dur="500"/>
                                        <p:tgtEl>
                                          <p:spTgt spid="40"/>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500"/>
                                        <p:tgtEl>
                                          <p:spTgt spid="35"/>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22"/>
                                        </p:tgtEl>
                                        <p:attrNameLst>
                                          <p:attrName>style.visibility</p:attrName>
                                        </p:attrNameLst>
                                      </p:cBhvr>
                                      <p:to>
                                        <p:strVal val="visible"/>
                                      </p:to>
                                    </p:set>
                                    <p:animEffect transition="in" filter="fade">
                                      <p:cBhvr>
                                        <p:cTn id="127" dur="500"/>
                                        <p:tgtEl>
                                          <p:spTgt spid="22"/>
                                        </p:tgtEl>
                                      </p:cBhvr>
                                    </p:animEffect>
                                  </p:childTnLst>
                                </p:cTn>
                              </p:par>
                              <p:par>
                                <p:cTn id="128" presetID="10" presetClass="entr" presetSubtype="0" fill="hold" nodeType="withEffect">
                                  <p:stCondLst>
                                    <p:cond delay="0"/>
                                  </p:stCondLst>
                                  <p:childTnLst>
                                    <p:set>
                                      <p:cBhvr>
                                        <p:cTn id="129" dur="1" fill="hold">
                                          <p:stCondLst>
                                            <p:cond delay="0"/>
                                          </p:stCondLst>
                                        </p:cTn>
                                        <p:tgtEl>
                                          <p:spTgt spid="21"/>
                                        </p:tgtEl>
                                        <p:attrNameLst>
                                          <p:attrName>style.visibility</p:attrName>
                                        </p:attrNameLst>
                                      </p:cBhvr>
                                      <p:to>
                                        <p:strVal val="visible"/>
                                      </p:to>
                                    </p:set>
                                    <p:animEffect transition="in" filter="fade">
                                      <p:cBhvr>
                                        <p:cTn id="130" dur="500"/>
                                        <p:tgtEl>
                                          <p:spTgt spid="21"/>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fade">
                                      <p:cBhvr>
                                        <p:cTn id="133" dur="500"/>
                                        <p:tgtEl>
                                          <p:spTgt spid="26"/>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fade">
                                      <p:cBhvr>
                                        <p:cTn id="138" dur="500"/>
                                        <p:tgtEl>
                                          <p:spTgt spid="27"/>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fade">
                                      <p:cBhvr>
                                        <p:cTn id="141" dur="500"/>
                                        <p:tgtEl>
                                          <p:spTgt spid="29"/>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500"/>
                                        <p:tgtEl>
                                          <p:spTgt spid="34"/>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41"/>
                                        </p:tgtEl>
                                        <p:attrNameLst>
                                          <p:attrName>style.visibility</p:attrName>
                                        </p:attrNameLst>
                                      </p:cBhvr>
                                      <p:to>
                                        <p:strVal val="visible"/>
                                      </p:to>
                                    </p:set>
                                    <p:animEffect transition="in" filter="wipe(left)">
                                      <p:cBhvr>
                                        <p:cTn id="149" dur="500"/>
                                        <p:tgtEl>
                                          <p:spTgt spid="41"/>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36"/>
                                        </p:tgtEl>
                                        <p:attrNameLst>
                                          <p:attrName>style.visibility</p:attrName>
                                        </p:attrNameLst>
                                      </p:cBhvr>
                                      <p:to>
                                        <p:strVal val="visible"/>
                                      </p:to>
                                    </p:set>
                                    <p:animEffect transition="in" filter="fade">
                                      <p:cBhvr>
                                        <p:cTn id="152" dur="500"/>
                                        <p:tgtEl>
                                          <p:spTgt spid="36"/>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30"/>
                                        </p:tgtEl>
                                        <p:attrNameLst>
                                          <p:attrName>style.visibility</p:attrName>
                                        </p:attrNameLst>
                                      </p:cBhvr>
                                      <p:to>
                                        <p:strVal val="visible"/>
                                      </p:to>
                                    </p:set>
                                    <p:animEffect transition="in" filter="fade">
                                      <p:cBhvr>
                                        <p:cTn id="157" dur="500"/>
                                        <p:tgtEl>
                                          <p:spTgt spid="30"/>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32"/>
                                        </p:tgtEl>
                                        <p:attrNameLst>
                                          <p:attrName>style.visibility</p:attrName>
                                        </p:attrNameLst>
                                      </p:cBhvr>
                                      <p:to>
                                        <p:strVal val="visible"/>
                                      </p:to>
                                    </p:set>
                                    <p:animEffect transition="in" filter="fade">
                                      <p:cBhvr>
                                        <p:cTn id="160" dur="500"/>
                                        <p:tgtEl>
                                          <p:spTgt spid="32"/>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33"/>
                                        </p:tgtEl>
                                        <p:attrNameLst>
                                          <p:attrName>style.visibility</p:attrName>
                                        </p:attrNameLst>
                                      </p:cBhvr>
                                      <p:to>
                                        <p:strVal val="visible"/>
                                      </p:to>
                                    </p:set>
                                    <p:animEffect transition="in" filter="fade">
                                      <p:cBhvr>
                                        <p:cTn id="163" dur="500"/>
                                        <p:tgtEl>
                                          <p:spTgt spid="33"/>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60"/>
                                        </p:tgtEl>
                                        <p:attrNameLst>
                                          <p:attrName>style.visibility</p:attrName>
                                        </p:attrNameLst>
                                      </p:cBhvr>
                                      <p:to>
                                        <p:strVal val="visible"/>
                                      </p:to>
                                    </p:set>
                                    <p:animEffect transition="in" filter="fade">
                                      <p:cBhvr>
                                        <p:cTn id="166" dur="500"/>
                                        <p:tgtEl>
                                          <p:spTgt spid="60"/>
                                        </p:tgtEl>
                                      </p:cBhvr>
                                    </p:animEffect>
                                  </p:childTnLst>
                                </p:cTn>
                              </p:par>
                              <p:par>
                                <p:cTn id="167" presetID="10" presetClass="entr" presetSubtype="0" fill="hold" nodeType="withEffect">
                                  <p:stCondLst>
                                    <p:cond delay="0"/>
                                  </p:stCondLst>
                                  <p:childTnLst>
                                    <p:set>
                                      <p:cBhvr>
                                        <p:cTn id="168" dur="1" fill="hold">
                                          <p:stCondLst>
                                            <p:cond delay="0"/>
                                          </p:stCondLst>
                                        </p:cTn>
                                        <p:tgtEl>
                                          <p:spTgt spid="31"/>
                                        </p:tgtEl>
                                        <p:attrNameLst>
                                          <p:attrName>style.visibility</p:attrName>
                                        </p:attrNameLst>
                                      </p:cBhvr>
                                      <p:to>
                                        <p:strVal val="visible"/>
                                      </p:to>
                                    </p:set>
                                    <p:animEffect transition="in" filter="fade">
                                      <p:cBhvr>
                                        <p:cTn id="169" dur="500"/>
                                        <p:tgtEl>
                                          <p:spTgt spid="31"/>
                                        </p:tgtEl>
                                      </p:cBhvr>
                                    </p:animEffect>
                                  </p:childTnLst>
                                </p:cTn>
                              </p:par>
                              <p:par>
                                <p:cTn id="170" presetID="10" presetClass="entr" presetSubtype="0" fill="hold" nodeType="withEffect">
                                  <p:stCondLst>
                                    <p:cond delay="0"/>
                                  </p:stCondLst>
                                  <p:childTnLst>
                                    <p:set>
                                      <p:cBhvr>
                                        <p:cTn id="171" dur="1" fill="hold">
                                          <p:stCondLst>
                                            <p:cond delay="0"/>
                                          </p:stCondLst>
                                        </p:cTn>
                                        <p:tgtEl>
                                          <p:spTgt spid="59"/>
                                        </p:tgtEl>
                                        <p:attrNameLst>
                                          <p:attrName>style.visibility</p:attrName>
                                        </p:attrNameLst>
                                      </p:cBhvr>
                                      <p:to>
                                        <p:strVal val="visible"/>
                                      </p:to>
                                    </p:set>
                                    <p:animEffect transition="in" filter="fade">
                                      <p:cBhvr>
                                        <p:cTn id="172" dur="500"/>
                                        <p:tgtEl>
                                          <p:spTgt spid="59"/>
                                        </p:tgtEl>
                                      </p:cBhvr>
                                    </p:animEffect>
                                  </p:childTnLst>
                                </p:cTn>
                              </p:par>
                            </p:childTnLst>
                          </p:cTn>
                        </p:par>
                        <p:par>
                          <p:cTn id="173" fill="hold">
                            <p:stCondLst>
                              <p:cond delay="500"/>
                            </p:stCondLst>
                            <p:childTnLst>
                              <p:par>
                                <p:cTn id="174" presetID="22" presetClass="entr" presetSubtype="8" fill="hold" nodeType="afterEffect">
                                  <p:stCondLst>
                                    <p:cond delay="0"/>
                                  </p:stCondLst>
                                  <p:childTnLst>
                                    <p:set>
                                      <p:cBhvr>
                                        <p:cTn id="175" dur="1" fill="hold">
                                          <p:stCondLst>
                                            <p:cond delay="0"/>
                                          </p:stCondLst>
                                        </p:cTn>
                                        <p:tgtEl>
                                          <p:spTgt spid="62"/>
                                        </p:tgtEl>
                                        <p:attrNameLst>
                                          <p:attrName>style.visibility</p:attrName>
                                        </p:attrNameLst>
                                      </p:cBhvr>
                                      <p:to>
                                        <p:strVal val="visible"/>
                                      </p:to>
                                    </p:set>
                                    <p:animEffect transition="in" filter="wipe(left)">
                                      <p:cBhvr>
                                        <p:cTn id="176" dur="500"/>
                                        <p:tgtEl>
                                          <p:spTgt spid="62"/>
                                        </p:tgtEl>
                                      </p:cBhvr>
                                    </p:animEffect>
                                  </p:childTnLst>
                                </p:cTn>
                              </p:par>
                              <p:par>
                                <p:cTn id="177" presetID="22" presetClass="entr" presetSubtype="8" fill="hold" nodeType="withEffect">
                                  <p:stCondLst>
                                    <p:cond delay="0"/>
                                  </p:stCondLst>
                                  <p:childTnLst>
                                    <p:set>
                                      <p:cBhvr>
                                        <p:cTn id="178" dur="1" fill="hold">
                                          <p:stCondLst>
                                            <p:cond delay="0"/>
                                          </p:stCondLst>
                                        </p:cTn>
                                        <p:tgtEl>
                                          <p:spTgt spid="63"/>
                                        </p:tgtEl>
                                        <p:attrNameLst>
                                          <p:attrName>style.visibility</p:attrName>
                                        </p:attrNameLst>
                                      </p:cBhvr>
                                      <p:to>
                                        <p:strVal val="visible"/>
                                      </p:to>
                                    </p:set>
                                    <p:animEffect transition="in" filter="wipe(left)">
                                      <p:cBhvr>
                                        <p:cTn id="179" dur="500"/>
                                        <p:tgtEl>
                                          <p:spTgt spid="63"/>
                                        </p:tgtEl>
                                      </p:cBhvr>
                                    </p:animEffect>
                                  </p:childTnLst>
                                </p:cTn>
                              </p:par>
                              <p:par>
                                <p:cTn id="180" presetID="22" presetClass="entr" presetSubtype="8" fill="hold" nodeType="withEffect">
                                  <p:stCondLst>
                                    <p:cond delay="0"/>
                                  </p:stCondLst>
                                  <p:childTnLst>
                                    <p:set>
                                      <p:cBhvr>
                                        <p:cTn id="181" dur="1" fill="hold">
                                          <p:stCondLst>
                                            <p:cond delay="0"/>
                                          </p:stCondLst>
                                        </p:cTn>
                                        <p:tgtEl>
                                          <p:spTgt spid="81"/>
                                        </p:tgtEl>
                                        <p:attrNameLst>
                                          <p:attrName>style.visibility</p:attrName>
                                        </p:attrNameLst>
                                      </p:cBhvr>
                                      <p:to>
                                        <p:strVal val="visible"/>
                                      </p:to>
                                    </p:set>
                                    <p:animEffect transition="in" filter="wipe(left)">
                                      <p:cBhvr>
                                        <p:cTn id="182" dur="500"/>
                                        <p:tgtEl>
                                          <p:spTgt spid="81"/>
                                        </p:tgtEl>
                                      </p:cBhvr>
                                    </p:animEffect>
                                  </p:childTnLst>
                                </p:cTn>
                              </p:par>
                              <p:par>
                                <p:cTn id="183" presetID="22" presetClass="entr" presetSubtype="8" fill="hold" nodeType="withEffect">
                                  <p:stCondLst>
                                    <p:cond delay="0"/>
                                  </p:stCondLst>
                                  <p:childTnLst>
                                    <p:set>
                                      <p:cBhvr>
                                        <p:cTn id="184" dur="1" fill="hold">
                                          <p:stCondLst>
                                            <p:cond delay="0"/>
                                          </p:stCondLst>
                                        </p:cTn>
                                        <p:tgtEl>
                                          <p:spTgt spid="83"/>
                                        </p:tgtEl>
                                        <p:attrNameLst>
                                          <p:attrName>style.visibility</p:attrName>
                                        </p:attrNameLst>
                                      </p:cBhvr>
                                      <p:to>
                                        <p:strVal val="visible"/>
                                      </p:to>
                                    </p:set>
                                    <p:animEffect transition="in" filter="wipe(left)">
                                      <p:cBhvr>
                                        <p:cTn id="185" dur="500"/>
                                        <p:tgtEl>
                                          <p:spTgt spid="83"/>
                                        </p:tgtEl>
                                      </p:cBhvr>
                                    </p:animEffect>
                                  </p:childTnLst>
                                </p:cTn>
                              </p:par>
                              <p:par>
                                <p:cTn id="186" presetID="22" presetClass="entr" presetSubtype="8" fill="hold" nodeType="withEffect">
                                  <p:stCondLst>
                                    <p:cond delay="0"/>
                                  </p:stCondLst>
                                  <p:childTnLst>
                                    <p:set>
                                      <p:cBhvr>
                                        <p:cTn id="187" dur="1" fill="hold">
                                          <p:stCondLst>
                                            <p:cond delay="0"/>
                                          </p:stCondLst>
                                        </p:cTn>
                                        <p:tgtEl>
                                          <p:spTgt spid="64"/>
                                        </p:tgtEl>
                                        <p:attrNameLst>
                                          <p:attrName>style.visibility</p:attrName>
                                        </p:attrNameLst>
                                      </p:cBhvr>
                                      <p:to>
                                        <p:strVal val="visible"/>
                                      </p:to>
                                    </p:set>
                                    <p:animEffect transition="in" filter="wipe(left)">
                                      <p:cBhvr>
                                        <p:cTn id="188" dur="500"/>
                                        <p:tgtEl>
                                          <p:spTgt spid="64"/>
                                        </p:tgtEl>
                                      </p:cBhvr>
                                    </p:animEffect>
                                  </p:childTnLst>
                                </p:cTn>
                              </p:par>
                              <p:par>
                                <p:cTn id="189" presetID="22" presetClass="entr" presetSubtype="8" fill="hold" nodeType="withEffect">
                                  <p:stCondLst>
                                    <p:cond delay="0"/>
                                  </p:stCondLst>
                                  <p:childTnLst>
                                    <p:set>
                                      <p:cBhvr>
                                        <p:cTn id="190" dur="1" fill="hold">
                                          <p:stCondLst>
                                            <p:cond delay="0"/>
                                          </p:stCondLst>
                                        </p:cTn>
                                        <p:tgtEl>
                                          <p:spTgt spid="65"/>
                                        </p:tgtEl>
                                        <p:attrNameLst>
                                          <p:attrName>style.visibility</p:attrName>
                                        </p:attrNameLst>
                                      </p:cBhvr>
                                      <p:to>
                                        <p:strVal val="visible"/>
                                      </p:to>
                                    </p:set>
                                    <p:animEffect transition="in" filter="wipe(left)">
                                      <p:cBhvr>
                                        <p:cTn id="191" dur="500"/>
                                        <p:tgtEl>
                                          <p:spTgt spid="65"/>
                                        </p:tgtEl>
                                      </p:cBhvr>
                                    </p:animEffect>
                                  </p:childTnLst>
                                </p:cTn>
                              </p:par>
                            </p:childTnLst>
                          </p:cTn>
                        </p:par>
                        <p:par>
                          <p:cTn id="192" fill="hold">
                            <p:stCondLst>
                              <p:cond delay="1000"/>
                            </p:stCondLst>
                            <p:childTnLst>
                              <p:par>
                                <p:cTn id="193" presetID="10" presetClass="entr" presetSubtype="0" fill="hold" nodeType="afterEffect">
                                  <p:stCondLst>
                                    <p:cond delay="0"/>
                                  </p:stCondLst>
                                  <p:childTnLst>
                                    <p:set>
                                      <p:cBhvr>
                                        <p:cTn id="194" dur="1" fill="hold">
                                          <p:stCondLst>
                                            <p:cond delay="0"/>
                                          </p:stCondLst>
                                        </p:cTn>
                                        <p:tgtEl>
                                          <p:spTgt spid="69"/>
                                        </p:tgtEl>
                                        <p:attrNameLst>
                                          <p:attrName>style.visibility</p:attrName>
                                        </p:attrNameLst>
                                      </p:cBhvr>
                                      <p:to>
                                        <p:strVal val="visible"/>
                                      </p:to>
                                    </p:set>
                                    <p:animEffect transition="in" filter="fade">
                                      <p:cBhvr>
                                        <p:cTn id="195" dur="500"/>
                                        <p:tgtEl>
                                          <p:spTgt spid="69"/>
                                        </p:tgtEl>
                                      </p:cBhvr>
                                    </p:animEffect>
                                  </p:childTnLst>
                                </p:cTn>
                              </p:par>
                              <p:par>
                                <p:cTn id="196" presetID="10" presetClass="entr" presetSubtype="0" fill="hold" nodeType="withEffect">
                                  <p:stCondLst>
                                    <p:cond delay="0"/>
                                  </p:stCondLst>
                                  <p:childTnLst>
                                    <p:set>
                                      <p:cBhvr>
                                        <p:cTn id="197" dur="1" fill="hold">
                                          <p:stCondLst>
                                            <p:cond delay="0"/>
                                          </p:stCondLst>
                                        </p:cTn>
                                        <p:tgtEl>
                                          <p:spTgt spid="70"/>
                                        </p:tgtEl>
                                        <p:attrNameLst>
                                          <p:attrName>style.visibility</p:attrName>
                                        </p:attrNameLst>
                                      </p:cBhvr>
                                      <p:to>
                                        <p:strVal val="visible"/>
                                      </p:to>
                                    </p:set>
                                    <p:animEffect transition="in" filter="fade">
                                      <p:cBhvr>
                                        <p:cTn id="198" dur="500"/>
                                        <p:tgtEl>
                                          <p:spTgt spid="70"/>
                                        </p:tgtEl>
                                      </p:cBhvr>
                                    </p:animEffect>
                                  </p:childTnLst>
                                </p:cTn>
                              </p:par>
                              <p:par>
                                <p:cTn id="199" presetID="10" presetClass="entr" presetSubtype="0" fill="hold" nodeType="withEffect">
                                  <p:stCondLst>
                                    <p:cond delay="0"/>
                                  </p:stCondLst>
                                  <p:childTnLst>
                                    <p:set>
                                      <p:cBhvr>
                                        <p:cTn id="200" dur="1" fill="hold">
                                          <p:stCondLst>
                                            <p:cond delay="0"/>
                                          </p:stCondLst>
                                        </p:cTn>
                                        <p:tgtEl>
                                          <p:spTgt spid="71"/>
                                        </p:tgtEl>
                                        <p:attrNameLst>
                                          <p:attrName>style.visibility</p:attrName>
                                        </p:attrNameLst>
                                      </p:cBhvr>
                                      <p:to>
                                        <p:strVal val="visible"/>
                                      </p:to>
                                    </p:set>
                                    <p:animEffect transition="in" filter="fade">
                                      <p:cBhvr>
                                        <p:cTn id="201" dur="500"/>
                                        <p:tgtEl>
                                          <p:spTgt spid="71"/>
                                        </p:tgtEl>
                                      </p:cBhvr>
                                    </p:animEffect>
                                  </p:childTnLst>
                                </p:cTn>
                              </p:par>
                              <p:par>
                                <p:cTn id="202" presetID="10" presetClass="entr" presetSubtype="0" fill="hold" nodeType="withEffect">
                                  <p:stCondLst>
                                    <p:cond delay="0"/>
                                  </p:stCondLst>
                                  <p:childTnLst>
                                    <p:set>
                                      <p:cBhvr>
                                        <p:cTn id="203" dur="1" fill="hold">
                                          <p:stCondLst>
                                            <p:cond delay="0"/>
                                          </p:stCondLst>
                                        </p:cTn>
                                        <p:tgtEl>
                                          <p:spTgt spid="72"/>
                                        </p:tgtEl>
                                        <p:attrNameLst>
                                          <p:attrName>style.visibility</p:attrName>
                                        </p:attrNameLst>
                                      </p:cBhvr>
                                      <p:to>
                                        <p:strVal val="visible"/>
                                      </p:to>
                                    </p:set>
                                    <p:animEffect transition="in" filter="fade">
                                      <p:cBhvr>
                                        <p:cTn id="204" dur="500"/>
                                        <p:tgtEl>
                                          <p:spTgt spid="72"/>
                                        </p:tgtEl>
                                      </p:cBhvr>
                                    </p:animEffect>
                                  </p:childTnLst>
                                </p:cTn>
                              </p:par>
                              <p:par>
                                <p:cTn id="205" presetID="10" presetClass="entr" presetSubtype="0" fill="hold" nodeType="withEffect">
                                  <p:stCondLst>
                                    <p:cond delay="0"/>
                                  </p:stCondLst>
                                  <p:childTnLst>
                                    <p:set>
                                      <p:cBhvr>
                                        <p:cTn id="206" dur="1" fill="hold">
                                          <p:stCondLst>
                                            <p:cond delay="0"/>
                                          </p:stCondLst>
                                        </p:cTn>
                                        <p:tgtEl>
                                          <p:spTgt spid="8196"/>
                                        </p:tgtEl>
                                        <p:attrNameLst>
                                          <p:attrName>style.visibility</p:attrName>
                                        </p:attrNameLst>
                                      </p:cBhvr>
                                      <p:to>
                                        <p:strVal val="visible"/>
                                      </p:to>
                                    </p:set>
                                    <p:animEffect transition="in" filter="fade">
                                      <p:cBhvr>
                                        <p:cTn id="207" dur="500"/>
                                        <p:tgtEl>
                                          <p:spTgt spid="8196"/>
                                        </p:tgtEl>
                                      </p:cBhvr>
                                    </p:animEffect>
                                  </p:childTnLst>
                                </p:cTn>
                              </p:par>
                              <p:par>
                                <p:cTn id="208" presetID="10" presetClass="entr" presetSubtype="0" fill="hold" nodeType="withEffect">
                                  <p:stCondLst>
                                    <p:cond delay="0"/>
                                  </p:stCondLst>
                                  <p:childTnLst>
                                    <p:set>
                                      <p:cBhvr>
                                        <p:cTn id="209" dur="1" fill="hold">
                                          <p:stCondLst>
                                            <p:cond delay="0"/>
                                          </p:stCondLst>
                                        </p:cTn>
                                        <p:tgtEl>
                                          <p:spTgt spid="8194"/>
                                        </p:tgtEl>
                                        <p:attrNameLst>
                                          <p:attrName>style.visibility</p:attrName>
                                        </p:attrNameLst>
                                      </p:cBhvr>
                                      <p:to>
                                        <p:strVal val="visible"/>
                                      </p:to>
                                    </p:set>
                                    <p:animEffect transition="in" filter="fade">
                                      <p:cBhvr>
                                        <p:cTn id="210" dur="500"/>
                                        <p:tgtEl>
                                          <p:spTgt spid="8194"/>
                                        </p:tgtEl>
                                      </p:cBhvr>
                                    </p:animEffec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grpId="0" nodeType="clickEffect">
                                  <p:stCondLst>
                                    <p:cond delay="0"/>
                                  </p:stCondLst>
                                  <p:childTnLst>
                                    <p:set>
                                      <p:cBhvr>
                                        <p:cTn id="214" dur="1" fill="hold">
                                          <p:stCondLst>
                                            <p:cond delay="0"/>
                                          </p:stCondLst>
                                        </p:cTn>
                                        <p:tgtEl>
                                          <p:spTgt spid="67"/>
                                        </p:tgtEl>
                                        <p:attrNameLst>
                                          <p:attrName>style.visibility</p:attrName>
                                        </p:attrNameLst>
                                      </p:cBhvr>
                                      <p:to>
                                        <p:strVal val="visible"/>
                                      </p:to>
                                    </p:set>
                                    <p:animEffect transition="in" filter="fade">
                                      <p:cBhvr>
                                        <p:cTn id="215" dur="500"/>
                                        <p:tgtEl>
                                          <p:spTgt spid="67"/>
                                        </p:tgtEl>
                                      </p:cBhvr>
                                    </p:animEffect>
                                  </p:childTnLst>
                                </p:cTn>
                              </p:par>
                            </p:childTnLst>
                          </p:cTn>
                        </p:par>
                      </p:childTnLst>
                    </p:cTn>
                  </p:par>
                  <p:par>
                    <p:cTn id="216" fill="hold">
                      <p:stCondLst>
                        <p:cond delay="indefinite"/>
                      </p:stCondLst>
                      <p:childTnLst>
                        <p:par>
                          <p:cTn id="217" fill="hold">
                            <p:stCondLst>
                              <p:cond delay="0"/>
                            </p:stCondLst>
                            <p:childTnLst>
                              <p:par>
                                <p:cTn id="218" presetID="10" presetClass="entr" presetSubtype="0" fill="hold" grpId="0" nodeType="clickEffect">
                                  <p:stCondLst>
                                    <p:cond delay="0"/>
                                  </p:stCondLst>
                                  <p:childTnLst>
                                    <p:set>
                                      <p:cBhvr>
                                        <p:cTn id="219" dur="1" fill="hold">
                                          <p:stCondLst>
                                            <p:cond delay="0"/>
                                          </p:stCondLst>
                                        </p:cTn>
                                        <p:tgtEl>
                                          <p:spTgt spid="52"/>
                                        </p:tgtEl>
                                        <p:attrNameLst>
                                          <p:attrName>style.visibility</p:attrName>
                                        </p:attrNameLst>
                                      </p:cBhvr>
                                      <p:to>
                                        <p:strVal val="visible"/>
                                      </p:to>
                                    </p:set>
                                    <p:animEffect transition="in" filter="fade">
                                      <p:cBhvr>
                                        <p:cTn id="220" dur="500"/>
                                        <p:tgtEl>
                                          <p:spTgt spid="52"/>
                                        </p:tgtEl>
                                      </p:cBhvr>
                                    </p:animEffect>
                                  </p:childTnLst>
                                </p:cTn>
                              </p:par>
                            </p:childTnLst>
                          </p:cTn>
                        </p:par>
                      </p:childTnLst>
                    </p:cTn>
                  </p:par>
                  <p:par>
                    <p:cTn id="221" fill="hold">
                      <p:stCondLst>
                        <p:cond delay="indefinite"/>
                      </p:stCondLst>
                      <p:childTnLst>
                        <p:par>
                          <p:cTn id="222" fill="hold">
                            <p:stCondLst>
                              <p:cond delay="0"/>
                            </p:stCondLst>
                            <p:childTnLst>
                              <p:par>
                                <p:cTn id="223" presetID="10" presetClass="entr" presetSubtype="0" fill="hold" nodeType="clickEffect">
                                  <p:stCondLst>
                                    <p:cond delay="0"/>
                                  </p:stCondLst>
                                  <p:childTnLst>
                                    <p:set>
                                      <p:cBhvr>
                                        <p:cTn id="224" dur="1" fill="hold">
                                          <p:stCondLst>
                                            <p:cond delay="0"/>
                                          </p:stCondLst>
                                        </p:cTn>
                                        <p:tgtEl>
                                          <p:spTgt spid="61"/>
                                        </p:tgtEl>
                                        <p:attrNameLst>
                                          <p:attrName>style.visibility</p:attrName>
                                        </p:attrNameLst>
                                      </p:cBhvr>
                                      <p:to>
                                        <p:strVal val="visible"/>
                                      </p:to>
                                    </p:set>
                                    <p:animEffect transition="in" filter="fade">
                                      <p:cBhvr>
                                        <p:cTn id="225" dur="500"/>
                                        <p:tgtEl>
                                          <p:spTgt spid="61"/>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1024"/>
                                        </p:tgtEl>
                                        <p:attrNameLst>
                                          <p:attrName>style.visibility</p:attrName>
                                        </p:attrNameLst>
                                      </p:cBhvr>
                                      <p:to>
                                        <p:strVal val="visible"/>
                                      </p:to>
                                    </p:set>
                                    <p:animEffect transition="in" filter="fade">
                                      <p:cBhvr>
                                        <p:cTn id="228" dur="500"/>
                                        <p:tgtEl>
                                          <p:spTgt spid="1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6" grpId="0"/>
      <p:bldP spid="17" grpId="0"/>
      <p:bldP spid="19" grpId="0"/>
      <p:bldP spid="20" grpId="0"/>
      <p:bldP spid="24" grpId="0"/>
      <p:bldP spid="26" grpId="0"/>
      <p:bldP spid="29" grpId="0"/>
      <p:bldP spid="32" grpId="0"/>
      <p:bldP spid="33" grpId="0"/>
      <p:bldP spid="34" grpId="0" animBg="1"/>
      <p:bldP spid="35" grpId="0"/>
      <p:bldP spid="36" grpId="0"/>
      <p:bldP spid="37" grpId="0"/>
      <p:bldP spid="38" grpId="0"/>
      <p:bldP spid="44" grpId="0"/>
      <p:bldP spid="52" grpId="0"/>
      <p:bldP spid="1024" grpId="0"/>
      <p:bldP spid="60" grpId="0"/>
      <p:bldP spid="6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6175" y="2095755"/>
            <a:ext cx="11034445" cy="2387600"/>
          </a:xfrm>
        </p:spPr>
        <p:txBody>
          <a:bodyPr>
            <a:normAutofit/>
          </a:bodyPr>
          <a:lstStyle/>
          <a:p>
            <a:r>
              <a:rPr lang="en-US" dirty="0"/>
              <a:t>Dynamic packaging </a:t>
            </a:r>
            <a:br>
              <a:rPr lang="en-US" dirty="0"/>
            </a:br>
            <a:r>
              <a:rPr lang="en-US" sz="4400" dirty="0"/>
              <a:t>using .NET SDK extension for Media Services </a:t>
            </a:r>
          </a:p>
        </p:txBody>
      </p:sp>
      <p:sp>
        <p:nvSpPr>
          <p:cNvPr id="3" name="Subtitle 2"/>
          <p:cNvSpPr>
            <a:spLocks noGrp="1"/>
          </p:cNvSpPr>
          <p:nvPr>
            <p:ph type="subTitle" idx="1"/>
          </p:nvPr>
        </p:nvSpPr>
        <p:spPr>
          <a:xfrm>
            <a:off x="606175" y="4575430"/>
            <a:ext cx="11034445" cy="1655762"/>
          </a:xfrm>
        </p:spPr>
        <p:txBody>
          <a:bodyPr/>
          <a:lstStyle/>
          <a:p>
            <a:r>
              <a:rPr lang="en-US" dirty="0" smtClean="0"/>
              <a:t>Demo: </a:t>
            </a:r>
            <a:r>
              <a:rPr lang="en-US" dirty="0"/>
              <a:t>How to use dynamic packaging feature to produce SS, HLS and DASH content</a:t>
            </a:r>
          </a:p>
          <a:p>
            <a:endParaRPr lang="en-US" dirty="0"/>
          </a:p>
        </p:txBody>
      </p:sp>
      <p:pic>
        <p:nvPicPr>
          <p:cNvPr id="4" name="Picture 3" descr="image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1991" y="216812"/>
            <a:ext cx="1970267" cy="1970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710572" y="2184813"/>
            <a:ext cx="3361734" cy="693970"/>
          </a:xfrm>
          <a:prstGeom prst="rect">
            <a:avLst/>
          </a:prstGeom>
        </p:spPr>
        <p:txBody>
          <a:bodyPr wrap="none">
            <a:spAutoFit/>
          </a:bodyPr>
          <a:lstStyle/>
          <a:p>
            <a:r>
              <a:rPr lang="en-US" sz="3921" dirty="0"/>
              <a:t>Bit.ly/</a:t>
            </a:r>
            <a:r>
              <a:rPr lang="en-US" sz="3921" dirty="0" err="1"/>
              <a:t>bldvideo</a:t>
            </a:r>
            <a:endParaRPr lang="en-US" sz="3921" dirty="0"/>
          </a:p>
        </p:txBody>
      </p:sp>
    </p:spTree>
    <p:extLst>
      <p:ext uri="{BB962C8B-B14F-4D97-AF65-F5344CB8AC3E}">
        <p14:creationId xmlns:p14="http://schemas.microsoft.com/office/powerpoint/2010/main" val="37649231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Useful information - Dynamic Packaging </a:t>
            </a:r>
            <a:endParaRPr lang="en-US" dirty="0"/>
          </a:p>
        </p:txBody>
      </p:sp>
      <p:sp>
        <p:nvSpPr>
          <p:cNvPr id="4" name="Text Placeholder 3"/>
          <p:cNvSpPr>
            <a:spLocks noGrp="1"/>
          </p:cNvSpPr>
          <p:nvPr>
            <p:ph type="body" sz="quarter" idx="10"/>
          </p:nvPr>
        </p:nvSpPr>
        <p:spPr>
          <a:xfrm>
            <a:off x="269240" y="1197638"/>
            <a:ext cx="11653522" cy="3394421"/>
          </a:xfrm>
        </p:spPr>
        <p:txBody>
          <a:bodyPr>
            <a:normAutofit fontScale="85000" lnSpcReduction="20000"/>
          </a:bodyPr>
          <a:lstStyle/>
          <a:p>
            <a:endParaRPr lang="en-US" dirty="0" smtClean="0"/>
          </a:p>
          <a:p>
            <a:r>
              <a:rPr lang="en-US" dirty="0" smtClean="0"/>
              <a:t>Full demo code at:</a:t>
            </a:r>
          </a:p>
          <a:p>
            <a:r>
              <a:rPr lang="en-US" sz="2353" i="1" dirty="0">
                <a:hlinkClick r:id="rId2" tooltip="Permalink to Introducing Extensions for Windows Azure Media Services .NET SDK"/>
              </a:rPr>
              <a:t>Introducing Extensions for Windows Azure Media Services .NET SDK</a:t>
            </a:r>
            <a:endParaRPr lang="en-US" sz="2353" i="1" dirty="0"/>
          </a:p>
          <a:p>
            <a:endParaRPr lang="en-US" dirty="0" smtClean="0"/>
          </a:p>
          <a:p>
            <a:r>
              <a:rPr lang="en-US" sz="2353" i="1" dirty="0">
                <a:hlinkClick r:id="rId3" tooltip="Permalink to Demo – how to create HLS and Smooth Streaming assets using dynamic packaging"/>
              </a:rPr>
              <a:t>Demo – how to create HLS and Smooth Streaming assets using dynamic packaging</a:t>
            </a:r>
            <a:r>
              <a:rPr lang="en-US" sz="2353" i="1" dirty="0"/>
              <a:t> </a:t>
            </a:r>
            <a:r>
              <a:rPr lang="en-US" sz="2353" dirty="0"/>
              <a:t>By Mingfei Yan</a:t>
            </a:r>
          </a:p>
          <a:p>
            <a:endParaRPr lang="en-US" dirty="0" smtClean="0"/>
          </a:p>
          <a:p>
            <a:r>
              <a:rPr lang="en-US" dirty="0" smtClean="0"/>
              <a:t>Other readings:</a:t>
            </a:r>
          </a:p>
          <a:p>
            <a:r>
              <a:rPr lang="en-US" sz="2353" dirty="0">
                <a:hlinkClick r:id="rId4"/>
              </a:rPr>
              <a:t>Dynamic packaging and Encoding and Reserved units</a:t>
            </a:r>
            <a:r>
              <a:rPr lang="en-US" sz="2353" dirty="0"/>
              <a:t> By Nick Drouin</a:t>
            </a:r>
          </a:p>
        </p:txBody>
      </p:sp>
    </p:spTree>
    <p:extLst>
      <p:ext uri="{BB962C8B-B14F-4D97-AF65-F5344CB8AC3E}">
        <p14:creationId xmlns:p14="http://schemas.microsoft.com/office/powerpoint/2010/main" val="640034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Securing </a:t>
            </a:r>
            <a:r>
              <a:rPr lang="en-US" dirty="0"/>
              <a:t>your media</a:t>
            </a:r>
          </a:p>
        </p:txBody>
      </p:sp>
      <p:sp>
        <p:nvSpPr>
          <p:cNvPr id="3" name="Subtitle 2"/>
          <p:cNvSpPr>
            <a:spLocks noGrp="1"/>
          </p:cNvSpPr>
          <p:nvPr>
            <p:ph type="subTitle" idx="1"/>
          </p:nvPr>
        </p:nvSpPr>
        <p:spPr/>
        <p:txBody>
          <a:bodyPr>
            <a:normAutofit/>
          </a:bodyPr>
          <a:lstStyle/>
          <a:p>
            <a:r>
              <a:rPr lang="en-US" sz="4000" dirty="0">
                <a:solidFill>
                  <a:schemeClr val="bg1"/>
                </a:solidFill>
                <a:latin typeface="+mj-lt"/>
                <a:ea typeface="+mj-ea"/>
                <a:cs typeface="+mj-cs"/>
              </a:rPr>
              <a:t>options with </a:t>
            </a:r>
            <a:r>
              <a:rPr lang="en-US" sz="4000" dirty="0" smtClean="0">
                <a:solidFill>
                  <a:schemeClr val="bg1"/>
                </a:solidFill>
                <a:latin typeface="+mj-lt"/>
                <a:ea typeface="+mj-ea"/>
                <a:cs typeface="+mj-cs"/>
              </a:rPr>
              <a:t>Azure Media Services</a:t>
            </a:r>
            <a:endParaRPr lang="en-US" sz="4000" dirty="0">
              <a:solidFill>
                <a:schemeClr val="bg1"/>
              </a:solidFill>
              <a:latin typeface="+mj-lt"/>
              <a:ea typeface="+mj-ea"/>
              <a:cs typeface="+mj-cs"/>
            </a:endParaRPr>
          </a:p>
        </p:txBody>
      </p:sp>
    </p:spTree>
    <p:extLst>
      <p:ext uri="{BB962C8B-B14F-4D97-AF65-F5344CB8AC3E}">
        <p14:creationId xmlns:p14="http://schemas.microsoft.com/office/powerpoint/2010/main" val="5916948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bwMode="auto">
          <a:xfrm>
            <a:off x="1" y="4539779"/>
            <a:ext cx="12214184" cy="1497650"/>
          </a:xfrm>
          <a:prstGeom prst="rect">
            <a:avLst/>
          </a:prstGeom>
          <a:solidFill>
            <a:schemeClr val="bg2">
              <a:lumMod val="75000"/>
              <a:alpha val="7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 y="1619330"/>
            <a:ext cx="12199206" cy="1497650"/>
          </a:xfrm>
          <a:prstGeom prst="rect">
            <a:avLst/>
          </a:prstGeom>
          <a:solidFill>
            <a:schemeClr val="bg2">
              <a:lumMod val="75000"/>
              <a:alpha val="7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493345" y="1043989"/>
            <a:ext cx="6050868" cy="2614572"/>
          </a:xfrm>
          <a:prstGeom prst="roundRect">
            <a:avLst>
              <a:gd name="adj" fmla="val 8520"/>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69239" y="142110"/>
            <a:ext cx="11653522" cy="894869"/>
          </a:xfrm>
        </p:spPr>
        <p:txBody>
          <a:bodyPr/>
          <a:lstStyle/>
          <a:p>
            <a:pPr defTabSz="913957"/>
            <a:r>
              <a:rPr lang="en-US" sz="3920" dirty="0">
                <a:latin typeface="Calibri" panose="020F0502020204030204" pitchFamily="34" charset="0"/>
              </a:rPr>
              <a:t>Why do you need to secure your content</a:t>
            </a:r>
          </a:p>
        </p:txBody>
      </p:sp>
      <p:pic>
        <p:nvPicPr>
          <p:cNvPr id="1030" name="Picture 6" descr="http://www.cloudave.com/wordpress/wp-content/uploads/2011/09/netflix-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6079" y="1245446"/>
            <a:ext cx="971127" cy="971128"/>
          </a:xfrm>
          <a:prstGeom prst="ellipse">
            <a:avLst/>
          </a:prstGeom>
          <a:ln w="38100" cap="rnd">
            <a:solidFill>
              <a:srgbClr val="333333"/>
            </a:solidFill>
          </a:ln>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5085" y="1781946"/>
            <a:ext cx="448211" cy="47394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2896" y="1882384"/>
            <a:ext cx="353228" cy="373511"/>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29152" y="1882383"/>
            <a:ext cx="353228" cy="373511"/>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11979" y="1891964"/>
            <a:ext cx="353228" cy="373511"/>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4807" y="1891963"/>
            <a:ext cx="353228" cy="373511"/>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7634" y="1891962"/>
            <a:ext cx="353228" cy="373511"/>
          </a:xfrm>
          <a:prstGeom prst="rect">
            <a:avLst/>
          </a:prstGeom>
        </p:spPr>
      </p:pic>
      <p:pic>
        <p:nvPicPr>
          <p:cNvPr id="1032" name="Picture 8" descr="http://www.crackle.com/styles/themes/default/images/facebookShar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0423" y="2474018"/>
            <a:ext cx="928001" cy="928001"/>
          </a:xfrm>
          <a:prstGeom prst="ellipse">
            <a:avLst/>
          </a:prstGeom>
          <a:ln w="38100" cap="rnd">
            <a:solidFill>
              <a:srgbClr val="333333"/>
            </a:solidFill>
          </a:ln>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15321" y="1147545"/>
            <a:ext cx="2386872" cy="695832"/>
          </a:xfrm>
          <a:prstGeom prst="rect">
            <a:avLst/>
          </a:prstGeom>
          <a:noFill/>
          <a:ln>
            <a:noFill/>
          </a:ln>
        </p:spPr>
        <p:txBody>
          <a:bodyPr wrap="none" rtlCol="0">
            <a:spAutoFit/>
          </a:bodyPr>
          <a:lstStyle/>
          <a:p>
            <a:r>
              <a:rPr lang="en-US" sz="1961" dirty="0">
                <a:solidFill>
                  <a:schemeClr val="bg1"/>
                </a:solidFill>
                <a:latin typeface="Tekton Pro" panose="020F0603020208020904" pitchFamily="34" charset="0"/>
              </a:rPr>
              <a:t>Subscription Fee</a:t>
            </a:r>
          </a:p>
          <a:p>
            <a:r>
              <a:rPr lang="en-US" sz="1961" dirty="0">
                <a:solidFill>
                  <a:schemeClr val="bg1"/>
                </a:solidFill>
                <a:latin typeface="Tekton Pro" panose="020F0603020208020904" pitchFamily="34" charset="0"/>
              </a:rPr>
              <a:t>(User Authentication)</a:t>
            </a:r>
          </a:p>
        </p:txBody>
      </p:sp>
      <p:pic>
        <p:nvPicPr>
          <p:cNvPr id="1034"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58712" y="2955115"/>
            <a:ext cx="523822" cy="52382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75568"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44950"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24063"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84719"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71261" y="3118281"/>
            <a:ext cx="360656" cy="36065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713249" y="2350783"/>
            <a:ext cx="2597121" cy="695832"/>
          </a:xfrm>
          <a:prstGeom prst="rect">
            <a:avLst/>
          </a:prstGeom>
          <a:noFill/>
        </p:spPr>
        <p:txBody>
          <a:bodyPr wrap="none" rtlCol="0">
            <a:spAutoFit/>
          </a:bodyPr>
          <a:lstStyle/>
          <a:p>
            <a:r>
              <a:rPr lang="en-US" sz="1961" dirty="0">
                <a:solidFill>
                  <a:schemeClr val="bg1"/>
                </a:solidFill>
                <a:latin typeface="Tekton Pro" panose="020F0603020208020904" pitchFamily="34" charset="0"/>
              </a:rPr>
              <a:t>Ad-funded</a:t>
            </a:r>
          </a:p>
          <a:p>
            <a:r>
              <a:rPr lang="en-US" sz="1961" dirty="0">
                <a:solidFill>
                  <a:schemeClr val="bg1"/>
                </a:solidFill>
                <a:latin typeface="Tekton Pro" panose="020F0603020208020904" pitchFamily="34" charset="0"/>
              </a:rPr>
              <a:t>(Player Authentication) </a:t>
            </a:r>
          </a:p>
        </p:txBody>
      </p:sp>
      <p:pic>
        <p:nvPicPr>
          <p:cNvPr id="1036" name="Picture 12" descr="http://cdn.screenrant.com/wp-content/uploads/dark-knight-retro-poster.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582" y="1207685"/>
            <a:ext cx="1522606" cy="228619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6836802" y="1753437"/>
            <a:ext cx="4147921" cy="1176733"/>
          </a:xfrm>
          <a:prstGeom prst="rect">
            <a:avLst/>
          </a:prstGeom>
          <a:noFill/>
        </p:spPr>
        <p:txBody>
          <a:bodyPr wrap="none" rtlCol="0">
            <a:spAutoFit/>
          </a:bodyPr>
          <a:lstStyle/>
          <a:p>
            <a:r>
              <a:rPr lang="en-US" sz="2353" dirty="0">
                <a:solidFill>
                  <a:schemeClr val="bg1"/>
                </a:solidFill>
                <a:latin typeface="Calibri" panose="020F0502020204030204" pitchFamily="34" charset="0"/>
              </a:rPr>
              <a:t>High-premium content provider:</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Prevent piracy </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Prevent Man-in-the-middle </a:t>
            </a:r>
          </a:p>
        </p:txBody>
      </p:sp>
      <p:sp>
        <p:nvSpPr>
          <p:cNvPr id="36" name="Rounded Rectangle 35"/>
          <p:cNvSpPr/>
          <p:nvPr/>
        </p:nvSpPr>
        <p:spPr bwMode="auto">
          <a:xfrm>
            <a:off x="493345" y="3859244"/>
            <a:ext cx="6050868" cy="1327687"/>
          </a:xfrm>
          <a:prstGeom prst="roundRect">
            <a:avLst>
              <a:gd name="adj" fmla="val 8520"/>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ounded Rectangle 36"/>
          <p:cNvSpPr/>
          <p:nvPr/>
        </p:nvSpPr>
        <p:spPr bwMode="auto">
          <a:xfrm>
            <a:off x="493345" y="5238800"/>
            <a:ext cx="6050868" cy="1327687"/>
          </a:xfrm>
          <a:prstGeom prst="roundRect">
            <a:avLst>
              <a:gd name="adj" fmla="val 8520"/>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048" name="Picture 24" descr="http://www.aquatictherapist.com/.a/6a00d83453c2c669e201156fc8533a970c-pi"/>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100000" l="0" r="100000">
                        <a14:foregroundMark x1="12743" y1="38593" x2="12743" y2="38593"/>
                        <a14:foregroundMark x1="19660" y1="37050" x2="19660" y2="37050"/>
                        <a14:foregroundMark x1="37257" y1="37221" x2="37257" y2="37221"/>
                        <a14:foregroundMark x1="48544" y1="38250" x2="48544" y2="38250"/>
                        <a14:foregroundMark x1="48058" y1="59520" x2="48058" y2="59520"/>
                      </a14:backgroundRemoval>
                    </a14:imgEffect>
                  </a14:imgLayer>
                </a14:imgProps>
              </a:ext>
              <a:ext uri="{28A0092B-C50C-407E-A947-70E740481C1C}">
                <a14:useLocalDpi xmlns:a14="http://schemas.microsoft.com/office/drawing/2010/main" val="0"/>
              </a:ext>
            </a:extLst>
          </a:blip>
          <a:srcRect b="26996"/>
          <a:stretch/>
        </p:blipFill>
        <p:spPr bwMode="auto">
          <a:xfrm>
            <a:off x="3713249" y="3765264"/>
            <a:ext cx="2737332" cy="1413885"/>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http://asset2.cbsistatic.com/cnwk.1d/i/tim/2012/06/19/Ballmer1_320x240.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8409" y="3941390"/>
            <a:ext cx="1647367" cy="1163395"/>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http://fontmeme.com/images/Microsoft-Logo.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620423" y="4024265"/>
            <a:ext cx="1047453" cy="1047453"/>
          </a:xfrm>
          <a:prstGeom prst="ellipse">
            <a:avLst/>
          </a:prstGeom>
          <a:ln w="38100" cap="rnd">
            <a:solidFill>
              <a:schemeClr val="tx1">
                <a:lumMod val="50000"/>
                <a:lumOff val="50000"/>
              </a:schemeClr>
            </a:solidFill>
          </a:ln>
          <a:effectLst/>
          <a:extLst>
            <a:ext uri="{909E8E84-426E-40DD-AFC4-6F175D3DCCD1}">
              <a14:hiddenFill xmlns:a14="http://schemas.microsoft.com/office/drawing/2010/main">
                <a:solidFill>
                  <a:srgbClr val="FFFFFF"/>
                </a:solidFill>
              </a14:hiddenFill>
            </a:ext>
          </a:extLst>
        </p:spPr>
      </p:pic>
      <p:pic>
        <p:nvPicPr>
          <p:cNvPr id="1058" name="Picture 34" descr="http://cyberbrethren.com/wp-content/uploads/2013/11/Sporting_Event.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8410" y="5338408"/>
            <a:ext cx="1696948" cy="1128471"/>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http://www.underconsideration.com/brandnew/archives/nbc_sports_logo.gif"/>
          <p:cNvPicPr>
            <a:picLocks noChangeAspect="1" noChangeArrowheads="1"/>
          </p:cNvPicPr>
          <p:nvPr/>
        </p:nvPicPr>
        <p:blipFill rotWithShape="1">
          <a:blip r:embed="rId14">
            <a:extLst>
              <a:ext uri="{28A0092B-C50C-407E-A947-70E740481C1C}">
                <a14:useLocalDpi xmlns:a14="http://schemas.microsoft.com/office/drawing/2010/main" val="0"/>
              </a:ext>
            </a:extLst>
          </a:blip>
          <a:srcRect l="50958" r="1655"/>
          <a:stretch/>
        </p:blipFill>
        <p:spPr bwMode="auto">
          <a:xfrm>
            <a:off x="2586079" y="5354017"/>
            <a:ext cx="1111988" cy="1097251"/>
          </a:xfrm>
          <a:prstGeom prst="ellipse">
            <a:avLst/>
          </a:prstGeom>
          <a:ln w="38100" cap="rnd">
            <a:solidFill>
              <a:schemeClr val="bg1">
                <a:lumMod val="50000"/>
              </a:schemeClr>
            </a:solidFill>
          </a:ln>
          <a:effectLst/>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3756109" y="5306067"/>
            <a:ext cx="2597121" cy="695832"/>
          </a:xfrm>
          <a:prstGeom prst="rect">
            <a:avLst/>
          </a:prstGeom>
          <a:noFill/>
        </p:spPr>
        <p:txBody>
          <a:bodyPr wrap="none" rtlCol="0">
            <a:spAutoFit/>
          </a:bodyPr>
          <a:lstStyle/>
          <a:p>
            <a:r>
              <a:rPr lang="en-US" sz="1961" dirty="0">
                <a:solidFill>
                  <a:schemeClr val="bg1"/>
                </a:solidFill>
                <a:latin typeface="Tekton Pro" panose="020F0603020208020904" pitchFamily="34" charset="0"/>
              </a:rPr>
              <a:t>Ad-funded</a:t>
            </a:r>
          </a:p>
          <a:p>
            <a:r>
              <a:rPr lang="en-US" sz="1961" dirty="0">
                <a:solidFill>
                  <a:schemeClr val="bg1"/>
                </a:solidFill>
                <a:latin typeface="Tekton Pro" panose="020F0603020208020904" pitchFamily="34" charset="0"/>
              </a:rPr>
              <a:t>(Player Authentication) </a:t>
            </a:r>
          </a:p>
        </p:txBody>
      </p:sp>
      <p:pic>
        <p:nvPicPr>
          <p:cNvPr id="51"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5534" y="6000037"/>
            <a:ext cx="523822" cy="523822"/>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82391"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51772"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30885"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91541"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0" descr="http://icons.iconarchive.com/icons/media-design/hydropro/512/HP-MediaPlayer-Inverse-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78083" y="6163204"/>
            <a:ext cx="360656" cy="360656"/>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696604" y="3912337"/>
            <a:ext cx="1682255" cy="394082"/>
          </a:xfrm>
          <a:prstGeom prst="rect">
            <a:avLst/>
          </a:prstGeom>
        </p:spPr>
        <p:txBody>
          <a:bodyPr wrap="none">
            <a:spAutoFit/>
          </a:bodyPr>
          <a:lstStyle/>
          <a:p>
            <a:r>
              <a:rPr lang="en-US" sz="1961" dirty="0">
                <a:solidFill>
                  <a:schemeClr val="bg1"/>
                </a:solidFill>
                <a:latin typeface="Tekton Pro" panose="020F0603020208020904" pitchFamily="34" charset="0"/>
              </a:rPr>
              <a:t>Employee only</a:t>
            </a:r>
          </a:p>
        </p:txBody>
      </p:sp>
      <p:sp>
        <p:nvSpPr>
          <p:cNvPr id="59" name="TextBox 58"/>
          <p:cNvSpPr txBox="1"/>
          <p:nvPr/>
        </p:nvSpPr>
        <p:spPr>
          <a:xfrm>
            <a:off x="6836801" y="4717700"/>
            <a:ext cx="4447069" cy="1176733"/>
          </a:xfrm>
          <a:prstGeom prst="rect">
            <a:avLst/>
          </a:prstGeom>
          <a:noFill/>
        </p:spPr>
        <p:txBody>
          <a:bodyPr wrap="none" rtlCol="0">
            <a:spAutoFit/>
          </a:bodyPr>
          <a:lstStyle/>
          <a:p>
            <a:r>
              <a:rPr lang="en-US" sz="2353" dirty="0">
                <a:solidFill>
                  <a:schemeClr val="bg1"/>
                </a:solidFill>
                <a:latin typeface="Calibri" panose="020F0502020204030204" pitchFamily="34" charset="0"/>
              </a:rPr>
              <a:t>Enterprise or Time-sensitive event:</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Piracy is not a major issue</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Prevent Man-in-the-middle </a:t>
            </a:r>
          </a:p>
        </p:txBody>
      </p:sp>
    </p:spTree>
    <p:extLst>
      <p:ext uri="{BB962C8B-B14F-4D97-AF65-F5344CB8AC3E}">
        <p14:creationId xmlns:p14="http://schemas.microsoft.com/office/powerpoint/2010/main" val="18075807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036"/>
                                        </p:tgtEl>
                                        <p:attrNameLst>
                                          <p:attrName>style.visibility</p:attrName>
                                        </p:attrNameLst>
                                      </p:cBhvr>
                                      <p:to>
                                        <p:strVal val="visible"/>
                                      </p:to>
                                    </p:set>
                                    <p:animEffect transition="in" filter="fade">
                                      <p:cBhvr>
                                        <p:cTn id="10" dur="500"/>
                                        <p:tgtEl>
                                          <p:spTgt spid="103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500"/>
                                        <p:tgtEl>
                                          <p:spTgt spid="10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32"/>
                                        </p:tgtEl>
                                        <p:attrNameLst>
                                          <p:attrName>style.visibility</p:attrName>
                                        </p:attrNameLst>
                                      </p:cBhvr>
                                      <p:to>
                                        <p:strVal val="visible"/>
                                      </p:to>
                                    </p:set>
                                    <p:animEffect transition="in" filter="fade">
                                      <p:cBhvr>
                                        <p:cTn id="41" dur="500"/>
                                        <p:tgtEl>
                                          <p:spTgt spid="10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nodeType="withEffect">
                                  <p:stCondLst>
                                    <p:cond delay="0"/>
                                  </p:stCondLst>
                                  <p:childTnLst>
                                    <p:set>
                                      <p:cBhvr>
                                        <p:cTn id="46" dur="1" fill="hold">
                                          <p:stCondLst>
                                            <p:cond delay="0"/>
                                          </p:stCondLst>
                                        </p:cTn>
                                        <p:tgtEl>
                                          <p:spTgt spid="1034"/>
                                        </p:tgtEl>
                                        <p:attrNameLst>
                                          <p:attrName>style.visibility</p:attrName>
                                        </p:attrNameLst>
                                      </p:cBhvr>
                                      <p:to>
                                        <p:strVal val="visible"/>
                                      </p:to>
                                    </p:set>
                                    <p:animEffect transition="in" filter="fade">
                                      <p:cBhvr>
                                        <p:cTn id="47" dur="500"/>
                                        <p:tgtEl>
                                          <p:spTgt spid="1034"/>
                                        </p:tgtEl>
                                      </p:cBhvr>
                                    </p:animEffect>
                                  </p:childTnLst>
                                </p:cTn>
                              </p:par>
                              <p:par>
                                <p:cTn id="48" presetID="10"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nodeType="withEffect">
                                  <p:stCondLst>
                                    <p:cond delay="0"/>
                                  </p:stCondLst>
                                  <p:childTnLst>
                                    <p:set>
                                      <p:cBhvr>
                                        <p:cTn id="78" dur="1" fill="hold">
                                          <p:stCondLst>
                                            <p:cond delay="0"/>
                                          </p:stCondLst>
                                        </p:cTn>
                                        <p:tgtEl>
                                          <p:spTgt spid="1054"/>
                                        </p:tgtEl>
                                        <p:attrNameLst>
                                          <p:attrName>style.visibility</p:attrName>
                                        </p:attrNameLst>
                                      </p:cBhvr>
                                      <p:to>
                                        <p:strVal val="visible"/>
                                      </p:to>
                                    </p:set>
                                    <p:animEffect transition="in" filter="fade">
                                      <p:cBhvr>
                                        <p:cTn id="79" dur="500"/>
                                        <p:tgtEl>
                                          <p:spTgt spid="105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1056"/>
                                        </p:tgtEl>
                                        <p:attrNameLst>
                                          <p:attrName>style.visibility</p:attrName>
                                        </p:attrNameLst>
                                      </p:cBhvr>
                                      <p:to>
                                        <p:strVal val="visible"/>
                                      </p:to>
                                    </p:set>
                                    <p:animEffect transition="in" filter="fade">
                                      <p:cBhvr>
                                        <p:cTn id="84" dur="500"/>
                                        <p:tgtEl>
                                          <p:spTgt spid="105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par>
                                <p:cTn id="88" presetID="10" presetClass="entr" presetSubtype="0" fill="hold" nodeType="withEffect">
                                  <p:stCondLst>
                                    <p:cond delay="0"/>
                                  </p:stCondLst>
                                  <p:childTnLst>
                                    <p:set>
                                      <p:cBhvr>
                                        <p:cTn id="89" dur="1" fill="hold">
                                          <p:stCondLst>
                                            <p:cond delay="0"/>
                                          </p:stCondLst>
                                        </p:cTn>
                                        <p:tgtEl>
                                          <p:spTgt spid="1048"/>
                                        </p:tgtEl>
                                        <p:attrNameLst>
                                          <p:attrName>style.visibility</p:attrName>
                                        </p:attrNameLst>
                                      </p:cBhvr>
                                      <p:to>
                                        <p:strVal val="visible"/>
                                      </p:to>
                                    </p:set>
                                    <p:animEffect transition="in" filter="fade">
                                      <p:cBhvr>
                                        <p:cTn id="90" dur="500"/>
                                        <p:tgtEl>
                                          <p:spTgt spid="1048"/>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par>
                                <p:cTn id="96" presetID="10" presetClass="entr" presetSubtype="0" fill="hold" nodeType="withEffect">
                                  <p:stCondLst>
                                    <p:cond delay="0"/>
                                  </p:stCondLst>
                                  <p:childTnLst>
                                    <p:set>
                                      <p:cBhvr>
                                        <p:cTn id="97" dur="1" fill="hold">
                                          <p:stCondLst>
                                            <p:cond delay="0"/>
                                          </p:stCondLst>
                                        </p:cTn>
                                        <p:tgtEl>
                                          <p:spTgt spid="1058"/>
                                        </p:tgtEl>
                                        <p:attrNameLst>
                                          <p:attrName>style.visibility</p:attrName>
                                        </p:attrNameLst>
                                      </p:cBhvr>
                                      <p:to>
                                        <p:strVal val="visible"/>
                                      </p:to>
                                    </p:set>
                                    <p:animEffect transition="in" filter="fade">
                                      <p:cBhvr>
                                        <p:cTn id="98" dur="500"/>
                                        <p:tgtEl>
                                          <p:spTgt spid="105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1060"/>
                                        </p:tgtEl>
                                        <p:attrNameLst>
                                          <p:attrName>style.visibility</p:attrName>
                                        </p:attrNameLst>
                                      </p:cBhvr>
                                      <p:to>
                                        <p:strVal val="visible"/>
                                      </p:to>
                                    </p:set>
                                    <p:animEffect transition="in" filter="fade">
                                      <p:cBhvr>
                                        <p:cTn id="103" dur="500"/>
                                        <p:tgtEl>
                                          <p:spTgt spid="106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par>
                                <p:cTn id="107" presetID="10" presetClass="entr" presetSubtype="0" fill="hold" nodeType="with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fade">
                                      <p:cBhvr>
                                        <p:cTn id="109" dur="500"/>
                                        <p:tgtEl>
                                          <p:spTgt spid="51"/>
                                        </p:tgtEl>
                                      </p:cBhvr>
                                    </p:animEffect>
                                  </p:childTnLst>
                                </p:cTn>
                              </p:par>
                              <p:par>
                                <p:cTn id="110" presetID="10" presetClass="entr" presetSubtype="0" fill="hold" nodeType="withEffect">
                                  <p:stCondLst>
                                    <p:cond delay="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500"/>
                                        <p:tgtEl>
                                          <p:spTgt spid="52"/>
                                        </p:tgtEl>
                                      </p:cBhvr>
                                    </p:animEffect>
                                  </p:childTnLst>
                                </p:cTn>
                              </p:par>
                              <p:par>
                                <p:cTn id="113" presetID="10" presetClass="entr" presetSubtype="0" fill="hold" nodeType="with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500"/>
                                        <p:tgtEl>
                                          <p:spTgt spid="53"/>
                                        </p:tgtEl>
                                      </p:cBhvr>
                                    </p:animEffect>
                                  </p:childTnLst>
                                </p:cTn>
                              </p:par>
                              <p:par>
                                <p:cTn id="116" presetID="10" presetClass="entr" presetSubtype="0" fill="hold" nodeType="withEffect">
                                  <p:stCondLst>
                                    <p:cond delay="0"/>
                                  </p:stCondLst>
                                  <p:childTnLst>
                                    <p:set>
                                      <p:cBhvr>
                                        <p:cTn id="117" dur="1" fill="hold">
                                          <p:stCondLst>
                                            <p:cond delay="0"/>
                                          </p:stCondLst>
                                        </p:cTn>
                                        <p:tgtEl>
                                          <p:spTgt spid="54"/>
                                        </p:tgtEl>
                                        <p:attrNameLst>
                                          <p:attrName>style.visibility</p:attrName>
                                        </p:attrNameLst>
                                      </p:cBhvr>
                                      <p:to>
                                        <p:strVal val="visible"/>
                                      </p:to>
                                    </p:set>
                                    <p:animEffect transition="in" filter="fade">
                                      <p:cBhvr>
                                        <p:cTn id="118" dur="500"/>
                                        <p:tgtEl>
                                          <p:spTgt spid="54"/>
                                        </p:tgtEl>
                                      </p:cBhvr>
                                    </p:animEffect>
                                  </p:childTnLst>
                                </p:cTn>
                              </p:par>
                              <p:par>
                                <p:cTn id="119" presetID="10" presetClass="entr" presetSubtype="0" fill="hold" nodeType="with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fade">
                                      <p:cBhvr>
                                        <p:cTn id="121" dur="500"/>
                                        <p:tgtEl>
                                          <p:spTgt spid="55"/>
                                        </p:tgtEl>
                                      </p:cBhvr>
                                    </p:animEffect>
                                  </p:childTnLst>
                                </p:cTn>
                              </p:par>
                              <p:par>
                                <p:cTn id="122" presetID="10" presetClass="entr" presetSubtype="0" fill="hold" nodeType="withEffect">
                                  <p:stCondLst>
                                    <p:cond delay="0"/>
                                  </p:stCondLst>
                                  <p:childTnLst>
                                    <p:set>
                                      <p:cBhvr>
                                        <p:cTn id="123" dur="1" fill="hold">
                                          <p:stCondLst>
                                            <p:cond delay="0"/>
                                          </p:stCondLst>
                                        </p:cTn>
                                        <p:tgtEl>
                                          <p:spTgt spid="56"/>
                                        </p:tgtEl>
                                        <p:attrNameLst>
                                          <p:attrName>style.visibility</p:attrName>
                                        </p:attrNameLst>
                                      </p:cBhvr>
                                      <p:to>
                                        <p:strVal val="visible"/>
                                      </p:to>
                                    </p:set>
                                    <p:animEffect transition="in" filter="fade">
                                      <p:cBhvr>
                                        <p:cTn id="124" dur="500"/>
                                        <p:tgtEl>
                                          <p:spTgt spid="5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58"/>
                                        </p:tgtEl>
                                        <p:attrNameLst>
                                          <p:attrName>style.visibility</p:attrName>
                                        </p:attrNameLst>
                                      </p:cBhvr>
                                      <p:to>
                                        <p:strVal val="visible"/>
                                      </p:to>
                                    </p:set>
                                    <p:animEffect transition="in" filter="wipe(left)">
                                      <p:cBhvr>
                                        <p:cTn id="129" dur="500"/>
                                        <p:tgtEl>
                                          <p:spTgt spid="5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9"/>
                                        </p:tgtEl>
                                        <p:attrNameLst>
                                          <p:attrName>style.visibility</p:attrName>
                                        </p:attrNameLst>
                                      </p:cBhvr>
                                      <p:to>
                                        <p:strVal val="visible"/>
                                      </p:to>
                                    </p:set>
                                    <p:animEffect transition="in" filter="fade">
                                      <p:cBhvr>
                                        <p:cTn id="13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21" grpId="0" animBg="1"/>
      <p:bldP spid="6" grpId="0" animBg="1"/>
      <p:bldP spid="5" grpId="0"/>
      <p:bldP spid="27" grpId="0"/>
      <p:bldP spid="20" grpId="0"/>
      <p:bldP spid="36" grpId="0" animBg="1"/>
      <p:bldP spid="37" grpId="0" animBg="1"/>
      <p:bldP spid="50" grpId="0"/>
      <p:bldP spid="28" grpId="0"/>
      <p:bldP spid="5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bwMode="auto">
          <a:xfrm>
            <a:off x="4676661" y="3798423"/>
            <a:ext cx="6903665" cy="2614572"/>
          </a:xfrm>
          <a:prstGeom prst="roundRect">
            <a:avLst>
              <a:gd name="adj" fmla="val 852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solidFill>
                <a:schemeClr val="bg1">
                  <a:lumMod val="65000"/>
                </a:schemeClr>
              </a:solidFill>
              <a:ea typeface="Segoe UI" pitchFamily="34" charset="0"/>
              <a:cs typeface="Segoe UI" pitchFamily="34" charset="0"/>
            </a:endParaRPr>
          </a:p>
        </p:txBody>
      </p:sp>
      <p:sp>
        <p:nvSpPr>
          <p:cNvPr id="28" name="Cloud large"/>
          <p:cNvSpPr>
            <a:spLocks/>
          </p:cNvSpPr>
          <p:nvPr/>
        </p:nvSpPr>
        <p:spPr bwMode="black">
          <a:xfrm flipH="1">
            <a:off x="281043" y="2349800"/>
            <a:ext cx="2709355" cy="1307286"/>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00B0F0">
              <a:alpha val="18000"/>
            </a:srgbClr>
          </a:solidFill>
          <a:ln>
            <a:noFill/>
          </a:ln>
          <a:extLst/>
        </p:spPr>
        <p:txBody>
          <a:bodyPr vert="horz" wrap="square" lIns="91427" tIns="45713" rIns="91427" bIns="45713" numCol="1" anchor="t" anchorCtr="0" compatLnSpc="1">
            <a:prstTxWarp prst="textNoShape">
              <a:avLst/>
            </a:prstTxWarp>
          </a:bodyPr>
          <a:lstStyle/>
          <a:p>
            <a:pPr defTabSz="914225"/>
            <a:endParaRPr lang="en-US" sz="1600">
              <a:solidFill>
                <a:prstClr val="black"/>
              </a:solidFill>
            </a:endParaRPr>
          </a:p>
        </p:txBody>
      </p:sp>
      <p:sp>
        <p:nvSpPr>
          <p:cNvPr id="4" name="Rectangle 3"/>
          <p:cNvSpPr/>
          <p:nvPr/>
        </p:nvSpPr>
        <p:spPr bwMode="auto">
          <a:xfrm>
            <a:off x="1575435" y="2779337"/>
            <a:ext cx="8740142" cy="224106"/>
          </a:xfrm>
          <a:prstGeom prst="rect">
            <a:avLst/>
          </a:prstGeom>
          <a:pattFill prst="dkUpDiag">
            <a:fgClr>
              <a:srgbClr val="969696"/>
            </a:fgClr>
            <a:bgClr>
              <a:schemeClr val="bg1"/>
            </a:bgClr>
          </a:patt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solidFill>
                <a:schemeClr val="bg2">
                  <a:lumMod val="50000"/>
                </a:schemeClr>
              </a:solidFill>
              <a:latin typeface="Tekton Pro" panose="020F0603020208020904"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a:latin typeface="Calibri" panose="020F0502020204030204" pitchFamily="34" charset="0"/>
              </a:rPr>
              <a:t>Options with Media Services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2666" y="2515850"/>
            <a:ext cx="896425" cy="896425"/>
          </a:xfrm>
          <a:prstGeom prst="rect">
            <a:avLst/>
          </a:prstGeom>
        </p:spPr>
      </p:pic>
      <p:sp>
        <p:nvSpPr>
          <p:cNvPr id="7" name="TextBox 6"/>
          <p:cNvSpPr txBox="1"/>
          <p:nvPr/>
        </p:nvSpPr>
        <p:spPr>
          <a:xfrm rot="20100280">
            <a:off x="1825413" y="2706725"/>
            <a:ext cx="1134478" cy="369332"/>
          </a:xfrm>
          <a:prstGeom prst="rect">
            <a:avLst/>
          </a:prstGeom>
          <a:solidFill>
            <a:schemeClr val="bg1">
              <a:lumMod val="85000"/>
            </a:schemeClr>
          </a:solidFill>
        </p:spPr>
        <p:txBody>
          <a:bodyPr wrap="none" rtlCol="0">
            <a:spAutoFit/>
          </a:bodyPr>
          <a:lstStyle/>
          <a:p>
            <a:r>
              <a:rPr lang="en-US" dirty="0">
                <a:latin typeface="Tekton Pro" panose="020F0603020208020904" pitchFamily="34" charset="0"/>
              </a:rPr>
              <a:t>Encrypted</a:t>
            </a:r>
          </a:p>
        </p:txBody>
      </p:sp>
      <p:sp>
        <p:nvSpPr>
          <p:cNvPr id="8" name="TextBox 7"/>
          <p:cNvSpPr txBox="1"/>
          <p:nvPr/>
        </p:nvSpPr>
        <p:spPr>
          <a:xfrm rot="20100280">
            <a:off x="2966891" y="2706725"/>
            <a:ext cx="1134478" cy="369332"/>
          </a:xfrm>
          <a:prstGeom prst="rect">
            <a:avLst/>
          </a:prstGeom>
          <a:solidFill>
            <a:schemeClr val="bg1">
              <a:lumMod val="85000"/>
            </a:schemeClr>
          </a:solidFill>
        </p:spPr>
        <p:txBody>
          <a:bodyPr wrap="none" rtlCol="0">
            <a:spAutoFit/>
          </a:bodyPr>
          <a:lstStyle/>
          <a:p>
            <a:r>
              <a:rPr lang="en-US" dirty="0">
                <a:latin typeface="Tekton Pro" panose="020F0603020208020904" pitchFamily="34" charset="0"/>
              </a:rPr>
              <a:t>Encrypted</a:t>
            </a:r>
          </a:p>
        </p:txBody>
      </p:sp>
      <p:sp>
        <p:nvSpPr>
          <p:cNvPr id="9" name="TextBox 8"/>
          <p:cNvSpPr txBox="1"/>
          <p:nvPr/>
        </p:nvSpPr>
        <p:spPr>
          <a:xfrm rot="20100280">
            <a:off x="4195009" y="2702394"/>
            <a:ext cx="1134478" cy="369332"/>
          </a:xfrm>
          <a:prstGeom prst="rect">
            <a:avLst/>
          </a:prstGeom>
          <a:solidFill>
            <a:schemeClr val="bg1">
              <a:lumMod val="85000"/>
            </a:schemeClr>
          </a:solidFill>
        </p:spPr>
        <p:txBody>
          <a:bodyPr wrap="none" rtlCol="0">
            <a:spAutoFit/>
          </a:bodyPr>
          <a:lstStyle/>
          <a:p>
            <a:r>
              <a:rPr lang="en-US" dirty="0">
                <a:latin typeface="Tekton Pro" panose="020F0603020208020904" pitchFamily="34" charset="0"/>
              </a:rPr>
              <a:t>Encrypted</a:t>
            </a:r>
          </a:p>
        </p:txBody>
      </p:sp>
      <p:sp>
        <p:nvSpPr>
          <p:cNvPr id="11" name="TextBox 10"/>
          <p:cNvSpPr txBox="1"/>
          <p:nvPr/>
        </p:nvSpPr>
        <p:spPr>
          <a:xfrm rot="20100280">
            <a:off x="5423127" y="2698060"/>
            <a:ext cx="1134478" cy="369332"/>
          </a:xfrm>
          <a:prstGeom prst="rect">
            <a:avLst/>
          </a:prstGeom>
          <a:solidFill>
            <a:schemeClr val="bg1">
              <a:lumMod val="85000"/>
            </a:schemeClr>
          </a:solidFill>
        </p:spPr>
        <p:txBody>
          <a:bodyPr wrap="none" rtlCol="0">
            <a:spAutoFit/>
          </a:bodyPr>
          <a:lstStyle/>
          <a:p>
            <a:r>
              <a:rPr lang="en-US" dirty="0">
                <a:latin typeface="Tekton Pro" panose="020F0603020208020904" pitchFamily="34" charset="0"/>
              </a:rPr>
              <a:t>Encrypted</a:t>
            </a:r>
          </a:p>
        </p:txBody>
      </p:sp>
      <p:sp>
        <p:nvSpPr>
          <p:cNvPr id="12" name="TextBox 11"/>
          <p:cNvSpPr txBox="1"/>
          <p:nvPr/>
        </p:nvSpPr>
        <p:spPr>
          <a:xfrm rot="20100280">
            <a:off x="6564605" y="2698060"/>
            <a:ext cx="1134478" cy="369332"/>
          </a:xfrm>
          <a:prstGeom prst="rect">
            <a:avLst/>
          </a:prstGeom>
          <a:solidFill>
            <a:schemeClr val="bg1">
              <a:lumMod val="85000"/>
            </a:schemeClr>
          </a:solidFill>
        </p:spPr>
        <p:txBody>
          <a:bodyPr wrap="none" rtlCol="0">
            <a:spAutoFit/>
          </a:bodyPr>
          <a:lstStyle/>
          <a:p>
            <a:r>
              <a:rPr lang="en-US" dirty="0">
                <a:latin typeface="Tekton Pro" panose="020F0603020208020904" pitchFamily="34" charset="0"/>
              </a:rPr>
              <a:t>Encrypted</a:t>
            </a:r>
          </a:p>
        </p:txBody>
      </p:sp>
      <p:sp>
        <p:nvSpPr>
          <p:cNvPr id="13" name="TextBox 12"/>
          <p:cNvSpPr txBox="1"/>
          <p:nvPr/>
        </p:nvSpPr>
        <p:spPr>
          <a:xfrm rot="20100280">
            <a:off x="7792724" y="2693729"/>
            <a:ext cx="1134478" cy="369332"/>
          </a:xfrm>
          <a:prstGeom prst="rect">
            <a:avLst/>
          </a:prstGeom>
          <a:solidFill>
            <a:schemeClr val="bg1">
              <a:lumMod val="85000"/>
            </a:schemeClr>
          </a:solidFill>
        </p:spPr>
        <p:txBody>
          <a:bodyPr wrap="none" rtlCol="0">
            <a:spAutoFit/>
          </a:bodyPr>
          <a:lstStyle/>
          <a:p>
            <a:r>
              <a:rPr lang="en-US" dirty="0">
                <a:latin typeface="Tekton Pro" panose="020F0603020208020904" pitchFamily="34" charset="0"/>
              </a:rPr>
              <a:t>Encrypted</a:t>
            </a:r>
          </a:p>
        </p:txBody>
      </p:sp>
      <p:sp>
        <p:nvSpPr>
          <p:cNvPr id="14" name="TextBox 13"/>
          <p:cNvSpPr txBox="1"/>
          <p:nvPr/>
        </p:nvSpPr>
        <p:spPr>
          <a:xfrm rot="20100280">
            <a:off x="9073929" y="2706725"/>
            <a:ext cx="1134478" cy="369332"/>
          </a:xfrm>
          <a:prstGeom prst="rect">
            <a:avLst/>
          </a:prstGeom>
          <a:solidFill>
            <a:schemeClr val="bg1">
              <a:lumMod val="85000"/>
            </a:schemeClr>
          </a:solidFill>
        </p:spPr>
        <p:txBody>
          <a:bodyPr wrap="none" rtlCol="0">
            <a:spAutoFit/>
          </a:bodyPr>
          <a:lstStyle/>
          <a:p>
            <a:r>
              <a:rPr lang="en-US" dirty="0">
                <a:latin typeface="Tekton Pro" panose="020F0603020208020904" pitchFamily="34" charset="0"/>
              </a:rPr>
              <a:t>Encrypted</a:t>
            </a:r>
          </a:p>
        </p:txBody>
      </p:sp>
      <p:pic>
        <p:nvPicPr>
          <p:cNvPr id="25" name="Picture 10" descr="http://icons.iconarchive.com/icons/media-design/hydropro/512/HP-MediaPlayer-Inverse-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24810" y="2477263"/>
            <a:ext cx="770007" cy="77000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8769" y="1426448"/>
            <a:ext cx="1067617" cy="1133384"/>
          </a:xfrm>
          <a:prstGeom prst="rect">
            <a:avLst/>
          </a:prstGeom>
        </p:spPr>
      </p:pic>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97436" y="4150344"/>
            <a:ext cx="870792" cy="682941"/>
          </a:xfrm>
          <a:prstGeom prst="rect">
            <a:avLst/>
          </a:prstGeom>
        </p:spPr>
      </p:pic>
      <p:sp>
        <p:nvSpPr>
          <p:cNvPr id="30" name="TextBox 29"/>
          <p:cNvSpPr txBox="1"/>
          <p:nvPr/>
        </p:nvSpPr>
        <p:spPr>
          <a:xfrm>
            <a:off x="8359963" y="1785554"/>
            <a:ext cx="3220363" cy="392245"/>
          </a:xfrm>
          <a:prstGeom prst="rect">
            <a:avLst/>
          </a:prstGeom>
          <a:noFill/>
        </p:spPr>
        <p:txBody>
          <a:bodyPr wrap="none" rtlCol="0">
            <a:spAutoFit/>
          </a:bodyPr>
          <a:lstStyle/>
          <a:p>
            <a:r>
              <a:rPr lang="en-US" sz="1961" dirty="0">
                <a:gradFill>
                  <a:gsLst>
                    <a:gs pos="0">
                      <a:schemeClr val="tx1">
                        <a:lumMod val="75000"/>
                        <a:lumOff val="25000"/>
                      </a:schemeClr>
                    </a:gs>
                    <a:gs pos="100000">
                      <a:schemeClr val="tx1">
                        <a:lumMod val="75000"/>
                        <a:lumOff val="25000"/>
                      </a:schemeClr>
                    </a:gs>
                  </a:gsLst>
                  <a:lin ang="5400000" scaled="0"/>
                </a:gradFill>
                <a:latin typeface="Calibri" panose="020F0502020204030204" pitchFamily="34" charset="0"/>
              </a:rPr>
              <a:t>Prevent “man-in-the-middle” </a:t>
            </a:r>
          </a:p>
        </p:txBody>
      </p:sp>
      <p:sp>
        <p:nvSpPr>
          <p:cNvPr id="31" name="TextBox 30"/>
          <p:cNvSpPr txBox="1"/>
          <p:nvPr/>
        </p:nvSpPr>
        <p:spPr>
          <a:xfrm>
            <a:off x="5443264" y="4307107"/>
            <a:ext cx="2203671" cy="693970"/>
          </a:xfrm>
          <a:prstGeom prst="rect">
            <a:avLst/>
          </a:prstGeom>
          <a:noFill/>
        </p:spPr>
        <p:txBody>
          <a:bodyPr wrap="none" rtlCol="0">
            <a:spAutoFit/>
          </a:bodyPr>
          <a:lstStyle/>
          <a:p>
            <a:pPr algn="r"/>
            <a:r>
              <a:rPr lang="en-US" sz="1961" dirty="0">
                <a:gradFill>
                  <a:gsLst>
                    <a:gs pos="0">
                      <a:schemeClr val="tx1">
                        <a:lumMod val="75000"/>
                        <a:lumOff val="25000"/>
                      </a:schemeClr>
                    </a:gs>
                    <a:gs pos="100000">
                      <a:schemeClr val="tx1">
                        <a:lumMod val="75000"/>
                        <a:lumOff val="25000"/>
                      </a:schemeClr>
                    </a:gs>
                  </a:gsLst>
                  <a:lin ang="5400000" scaled="0"/>
                </a:gradFill>
                <a:latin typeface="Calibri" panose="020F0502020204030204" pitchFamily="34" charset="0"/>
              </a:rPr>
              <a:t>AES clear key</a:t>
            </a:r>
          </a:p>
          <a:p>
            <a:pPr algn="r"/>
            <a:r>
              <a:rPr lang="en-US" sz="1961" dirty="0">
                <a:gradFill>
                  <a:gsLst>
                    <a:gs pos="0">
                      <a:schemeClr val="tx1">
                        <a:lumMod val="75000"/>
                        <a:lumOff val="25000"/>
                      </a:schemeClr>
                    </a:gs>
                    <a:gs pos="100000">
                      <a:schemeClr val="tx1">
                        <a:lumMod val="75000"/>
                        <a:lumOff val="25000"/>
                      </a:schemeClr>
                    </a:gs>
                  </a:gsLst>
                  <a:lin ang="5400000" scaled="0"/>
                </a:gradFill>
                <a:latin typeface="Calibri" panose="020F0502020204030204" pitchFamily="34" charset="0"/>
              </a:rPr>
              <a:t>dynamic encryption</a:t>
            </a:r>
          </a:p>
        </p:txBody>
      </p:sp>
      <p:sp>
        <p:nvSpPr>
          <p:cNvPr id="32" name="TextBox 31"/>
          <p:cNvSpPr txBox="1"/>
          <p:nvPr/>
        </p:nvSpPr>
        <p:spPr>
          <a:xfrm>
            <a:off x="5737839" y="5173897"/>
            <a:ext cx="1932118" cy="392245"/>
          </a:xfrm>
          <a:prstGeom prst="rect">
            <a:avLst/>
          </a:prstGeom>
          <a:noFill/>
        </p:spPr>
        <p:txBody>
          <a:bodyPr wrap="none" rtlCol="0">
            <a:spAutoFit/>
          </a:bodyPr>
          <a:lstStyle/>
          <a:p>
            <a:r>
              <a:rPr lang="en-US" sz="1961" dirty="0">
                <a:gradFill>
                  <a:gsLst>
                    <a:gs pos="0">
                      <a:schemeClr val="tx1">
                        <a:lumMod val="75000"/>
                        <a:lumOff val="25000"/>
                      </a:schemeClr>
                    </a:gs>
                    <a:gs pos="100000">
                      <a:schemeClr val="tx1">
                        <a:lumMod val="75000"/>
                        <a:lumOff val="25000"/>
                      </a:schemeClr>
                    </a:gs>
                  </a:gsLst>
                  <a:lin ang="5400000" scaled="0"/>
                </a:gradFill>
                <a:latin typeface="Calibri" panose="020F0502020204030204" pitchFamily="34" charset="0"/>
              </a:rPr>
              <a:t>DRM technology </a:t>
            </a:r>
          </a:p>
        </p:txBody>
      </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2442" y="5000174"/>
            <a:ext cx="1098775" cy="971461"/>
          </a:xfrm>
          <a:prstGeom prst="rect">
            <a:avLst/>
          </a:prstGeom>
        </p:spPr>
      </p:pic>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88886" y="5152802"/>
            <a:ext cx="757949" cy="594440"/>
          </a:xfrm>
          <a:prstGeom prst="rect">
            <a:avLst/>
          </a:prstGeom>
        </p:spPr>
      </p:pic>
      <p:sp>
        <p:nvSpPr>
          <p:cNvPr id="37" name="TextBox 36"/>
          <p:cNvSpPr txBox="1"/>
          <p:nvPr/>
        </p:nvSpPr>
        <p:spPr>
          <a:xfrm>
            <a:off x="9057071" y="5235413"/>
            <a:ext cx="2537330" cy="392245"/>
          </a:xfrm>
          <a:prstGeom prst="rect">
            <a:avLst/>
          </a:prstGeom>
          <a:noFill/>
        </p:spPr>
        <p:txBody>
          <a:bodyPr wrap="none" rtlCol="0">
            <a:spAutoFit/>
          </a:bodyPr>
          <a:lstStyle/>
          <a:p>
            <a:r>
              <a:rPr lang="en-US" altLang="zh-CN" sz="1961" dirty="0">
                <a:gradFill>
                  <a:gsLst>
                    <a:gs pos="0">
                      <a:schemeClr val="tx1">
                        <a:lumMod val="75000"/>
                        <a:lumOff val="25000"/>
                      </a:schemeClr>
                    </a:gs>
                    <a:gs pos="100000">
                      <a:schemeClr val="tx1">
                        <a:lumMod val="75000"/>
                        <a:lumOff val="25000"/>
                      </a:schemeClr>
                    </a:gs>
                  </a:gsLst>
                  <a:lin ang="5400000" scaled="0"/>
                </a:gradFill>
                <a:latin typeface="Calibri" panose="020F0502020204030204" pitchFamily="34" charset="0"/>
              </a:rPr>
              <a:t>+ licensing agreement  </a:t>
            </a:r>
            <a:endParaRPr lang="en-US" sz="1961" dirty="0">
              <a:gradFill>
                <a:gsLst>
                  <a:gs pos="0">
                    <a:schemeClr val="tx1">
                      <a:lumMod val="75000"/>
                      <a:lumOff val="25000"/>
                    </a:schemeClr>
                  </a:gs>
                  <a:gs pos="100000">
                    <a:schemeClr val="tx1">
                      <a:lumMod val="75000"/>
                      <a:lumOff val="25000"/>
                    </a:schemeClr>
                  </a:gs>
                </a:gsLst>
                <a:lin ang="5400000" scaled="0"/>
              </a:gradFill>
              <a:latin typeface="Calibri" panose="020F0502020204030204" pitchFamily="34" charset="0"/>
            </a:endParaRPr>
          </a:p>
        </p:txBody>
      </p:sp>
    </p:spTree>
    <p:extLst>
      <p:ext uri="{BB962C8B-B14F-4D97-AF65-F5344CB8AC3E}">
        <p14:creationId xmlns:p14="http://schemas.microsoft.com/office/powerpoint/2010/main" val="21262189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8" grpId="0" animBg="1"/>
      <p:bldP spid="4" grpId="0" animBg="1"/>
      <p:bldP spid="7" grpId="0" animBg="1"/>
      <p:bldP spid="8" grpId="0" animBg="1"/>
      <p:bldP spid="9" grpId="0" animBg="1"/>
      <p:bldP spid="11" grpId="0" animBg="1"/>
      <p:bldP spid="12" grpId="0" animBg="1"/>
      <p:bldP spid="13" grpId="0" animBg="1"/>
      <p:bldP spid="14" grpId="0" animBg="1"/>
      <p:bldP spid="30" grpId="0"/>
      <p:bldP spid="31" grpId="0"/>
      <p:bldP spid="32"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13957"/>
            <a:r>
              <a:rPr lang="en-US" sz="3920" dirty="0">
                <a:latin typeface="Calibri" panose="020F0502020204030204" pitchFamily="34" charset="0"/>
              </a:rPr>
              <a:t>Options with Media Services</a:t>
            </a:r>
          </a:p>
        </p:txBody>
      </p:sp>
      <p:sp>
        <p:nvSpPr>
          <p:cNvPr id="6" name="Content Placeholder 2"/>
          <p:cNvSpPr txBox="1">
            <a:spLocks/>
          </p:cNvSpPr>
          <p:nvPr/>
        </p:nvSpPr>
        <p:spPr>
          <a:xfrm>
            <a:off x="343941" y="1187939"/>
            <a:ext cx="5315736" cy="5377786"/>
          </a:xfrm>
          <a:prstGeom prst="rect">
            <a:avLst/>
          </a:prstGeom>
        </p:spPr>
        <p:txBody>
          <a:bodyPr/>
          <a:lst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07" lvl="1" indent="-448107"/>
            <a:r>
              <a:rPr lang="en-US" sz="2745" dirty="0">
                <a:solidFill>
                  <a:schemeClr val="tx1"/>
                </a:solidFill>
                <a:latin typeface="Calibri" panose="020F0502020204030204" pitchFamily="34" charset="0"/>
              </a:rPr>
              <a:t>AES Clear Key dynamic encryption</a:t>
            </a:r>
          </a:p>
          <a:p>
            <a:pPr marL="342900" indent="-342900">
              <a:buFont typeface="Arial" panose="020B0604020202020204" pitchFamily="34" charset="0"/>
              <a:buChar char="•"/>
            </a:pPr>
            <a:r>
              <a:rPr lang="en-US" sz="1961" dirty="0">
                <a:solidFill>
                  <a:schemeClr val="bg1"/>
                </a:solidFill>
                <a:latin typeface="Calibri" panose="020F0502020204030204" pitchFamily="34" charset="0"/>
              </a:rPr>
              <a:t>Encrypt on-the-wire communication using the widely-known symmetric AES encryption algorithm. </a:t>
            </a:r>
            <a:endParaRPr lang="en-US" sz="1961" dirty="0" smtClean="0">
              <a:solidFill>
                <a:schemeClr val="bg1"/>
              </a:solidFill>
              <a:latin typeface="Calibri" panose="020F0502020204030204" pitchFamily="34" charset="0"/>
            </a:endParaRPr>
          </a:p>
          <a:p>
            <a:pPr marL="342900" indent="-342900">
              <a:buFont typeface="Arial" panose="020B0604020202020204" pitchFamily="34" charset="0"/>
              <a:buChar char="•"/>
            </a:pPr>
            <a:r>
              <a:rPr lang="en-US" sz="1961" dirty="0" smtClean="0">
                <a:solidFill>
                  <a:schemeClr val="bg1"/>
                </a:solidFill>
                <a:latin typeface="Calibri" panose="020F0502020204030204" pitchFamily="34" charset="0"/>
              </a:rPr>
              <a:t>An </a:t>
            </a:r>
            <a:r>
              <a:rPr lang="en-US" sz="1961" dirty="0">
                <a:solidFill>
                  <a:schemeClr val="bg1"/>
                </a:solidFill>
                <a:latin typeface="Calibri" panose="020F0502020204030204" pitchFamily="34" charset="0"/>
              </a:rPr>
              <a:t>authentication service for key is provided.  </a:t>
            </a:r>
          </a:p>
          <a:p>
            <a:endParaRPr lang="en-US" sz="1961" dirty="0">
              <a:solidFill>
                <a:schemeClr val="tx1"/>
              </a:solidFill>
              <a:latin typeface="Calibri" panose="020F0502020204030204" pitchFamily="34" charset="0"/>
            </a:endParaRPr>
          </a:p>
          <a:p>
            <a:endParaRPr lang="en-US" sz="1961" dirty="0">
              <a:solidFill>
                <a:schemeClr val="bg1"/>
              </a:solidFill>
              <a:latin typeface="Calibri" panose="020F0502020204030204" pitchFamily="34" charset="0"/>
            </a:endParaRPr>
          </a:p>
          <a:p>
            <a:endParaRPr lang="en-US" sz="2745" dirty="0">
              <a:gradFill>
                <a:gsLst>
                  <a:gs pos="66981">
                    <a:srgbClr val="000000">
                      <a:lumMod val="75000"/>
                      <a:lumOff val="25000"/>
                    </a:srgbClr>
                  </a:gs>
                  <a:gs pos="0">
                    <a:srgbClr val="000000">
                      <a:lumMod val="75000"/>
                      <a:lumOff val="25000"/>
                    </a:srgbClr>
                  </a:gs>
                </a:gsLst>
                <a:lin ang="5400000" scaled="0"/>
              </a:gradFill>
              <a:latin typeface="Calibri" panose="020F0502020204030204" pitchFamily="34" charset="0"/>
            </a:endParaRPr>
          </a:p>
        </p:txBody>
      </p:sp>
      <p:sp>
        <p:nvSpPr>
          <p:cNvPr id="7" name="Rectangle 6"/>
          <p:cNvSpPr/>
          <p:nvPr/>
        </p:nvSpPr>
        <p:spPr>
          <a:xfrm>
            <a:off x="5888185" y="1180158"/>
            <a:ext cx="5806069" cy="3109762"/>
          </a:xfrm>
          <a:prstGeom prst="rect">
            <a:avLst/>
          </a:prstGeom>
        </p:spPr>
        <p:txBody>
          <a:bodyPr wrap="square">
            <a:spAutoFit/>
          </a:bodyPr>
          <a:lstStyle/>
          <a:p>
            <a:pPr marL="448107" lvl="1" indent="-448107" defTabSz="914225"/>
            <a:r>
              <a:rPr lang="en-US" sz="2745" dirty="0">
                <a:latin typeface="Calibri" panose="020F0502020204030204" pitchFamily="34" charset="0"/>
              </a:rPr>
              <a:t>DRM technology (PlayReady) </a:t>
            </a:r>
          </a:p>
          <a:p>
            <a:pPr marL="342900" indent="-342900" defTabSz="913991">
              <a:spcBef>
                <a:spcPct val="20000"/>
              </a:spcBef>
              <a:buFont typeface="Arial" panose="020B0604020202020204" pitchFamily="34" charset="0"/>
              <a:buChar char="•"/>
            </a:pPr>
            <a:r>
              <a:rPr lang="en-US" sz="1961" dirty="0">
                <a:solidFill>
                  <a:schemeClr val="bg1"/>
                </a:solidFill>
                <a:latin typeface="Calibri" panose="020F0502020204030204" pitchFamily="34" charset="0"/>
              </a:rPr>
              <a:t>Encrypt Smooth Streaming content with PlayReady protection via common encryption scheme (CENC), and the option of packaging it into HLS or DASH. </a:t>
            </a:r>
            <a:endParaRPr lang="en-US" sz="1961" dirty="0" smtClean="0">
              <a:solidFill>
                <a:schemeClr val="bg1"/>
              </a:solidFill>
              <a:latin typeface="Calibri" panose="020F0502020204030204" pitchFamily="34" charset="0"/>
            </a:endParaRPr>
          </a:p>
          <a:p>
            <a:pPr marL="342900" indent="-342900" defTabSz="913991">
              <a:spcBef>
                <a:spcPct val="20000"/>
              </a:spcBef>
              <a:buFont typeface="Arial" panose="020B0604020202020204" pitchFamily="34" charset="0"/>
              <a:buChar char="•"/>
            </a:pPr>
            <a:r>
              <a:rPr lang="en-US" sz="1961" dirty="0" smtClean="0">
                <a:solidFill>
                  <a:schemeClr val="bg1"/>
                </a:solidFill>
                <a:latin typeface="Calibri" panose="020F0502020204030204" pitchFamily="34" charset="0"/>
              </a:rPr>
              <a:t>DRM </a:t>
            </a:r>
            <a:r>
              <a:rPr lang="en-US" sz="1961" dirty="0">
                <a:solidFill>
                  <a:schemeClr val="bg1"/>
                </a:solidFill>
                <a:latin typeface="Calibri" panose="020F0502020204030204" pitchFamily="34" charset="0"/>
              </a:rPr>
              <a:t>technology allows you to define restrictive licensing agreement to manage user access rights to your media.</a:t>
            </a:r>
          </a:p>
          <a:p>
            <a:pPr defTabSz="913991">
              <a:spcBef>
                <a:spcPct val="20000"/>
              </a:spcBef>
            </a:pPr>
            <a:endParaRPr lang="en-US" sz="1961" dirty="0">
              <a:gradFill>
                <a:gsLst>
                  <a:gs pos="66981">
                    <a:srgbClr val="000000">
                      <a:lumMod val="75000"/>
                      <a:lumOff val="25000"/>
                    </a:srgbClr>
                  </a:gs>
                  <a:gs pos="0">
                    <a:srgbClr val="000000">
                      <a:lumMod val="75000"/>
                      <a:lumOff val="25000"/>
                    </a:srgbClr>
                  </a:gs>
                </a:gsLst>
                <a:lin ang="5400000" scaled="0"/>
              </a:gradFill>
              <a:latin typeface="Calibri" panose="020F0502020204030204" pitchFamily="34" charset="0"/>
            </a:endParaRPr>
          </a:p>
          <a:p>
            <a:pPr defTabSz="914225"/>
            <a:endParaRPr lang="en-US" sz="1961" dirty="0">
              <a:gradFill>
                <a:gsLst>
                  <a:gs pos="66981">
                    <a:srgbClr val="000000">
                      <a:lumMod val="75000"/>
                      <a:lumOff val="25000"/>
                    </a:srgbClr>
                  </a:gs>
                  <a:gs pos="0">
                    <a:srgbClr val="000000">
                      <a:lumMod val="75000"/>
                      <a:lumOff val="25000"/>
                    </a:srgbClr>
                  </a:gs>
                </a:gsLst>
                <a:lin ang="5400000" scaled="0"/>
              </a:gradFill>
              <a:latin typeface="Calibri" panose="020F0502020204030204" pitchFamily="34" charset="0"/>
            </a:endParaRPr>
          </a:p>
        </p:txBody>
      </p:sp>
      <p:sp>
        <p:nvSpPr>
          <p:cNvPr id="4" name="Rectangle 3"/>
          <p:cNvSpPr/>
          <p:nvPr/>
        </p:nvSpPr>
        <p:spPr>
          <a:xfrm>
            <a:off x="343941" y="3970433"/>
            <a:ext cx="5483185" cy="2325252"/>
          </a:xfrm>
          <a:prstGeom prst="rect">
            <a:avLst/>
          </a:prstGeom>
        </p:spPr>
        <p:txBody>
          <a:bodyPr wrap="square">
            <a:spAutoFit/>
          </a:bodyPr>
          <a:lstStyle/>
          <a:p>
            <a:pPr lvl="0"/>
            <a:r>
              <a:rPr lang="en-US" sz="2745" dirty="0">
                <a:latin typeface="Calibri" panose="020F0502020204030204" pitchFamily="34" charset="0"/>
              </a:rPr>
              <a:t>Who should use this feature:</a:t>
            </a:r>
          </a:p>
          <a:p>
            <a:pPr marL="342834" lvl="0" indent="-342834">
              <a:buFont typeface="Arial" pitchFamily="34" charset="0"/>
              <a:buChar char="•"/>
            </a:pPr>
            <a:r>
              <a:rPr lang="en-US" sz="1961" dirty="0">
                <a:solidFill>
                  <a:schemeClr val="bg1"/>
                </a:solidFill>
                <a:latin typeface="Calibri" panose="020F0502020204030204" pitchFamily="34" charset="0"/>
              </a:rPr>
              <a:t>“Trust your client</a:t>
            </a:r>
            <a:r>
              <a:rPr lang="zh-CN" altLang="en-US" sz="1961" dirty="0">
                <a:solidFill>
                  <a:schemeClr val="bg1"/>
                </a:solidFill>
                <a:latin typeface="Calibri" panose="020F0502020204030204" pitchFamily="34" charset="0"/>
              </a:rPr>
              <a:t>”</a:t>
            </a:r>
            <a:r>
              <a:rPr lang="en-US" altLang="zh-CN" sz="1961" dirty="0">
                <a:solidFill>
                  <a:schemeClr val="bg1"/>
                </a:solidFill>
                <a:latin typeface="Calibri" panose="020F0502020204030204" pitchFamily="34" charset="0"/>
              </a:rPr>
              <a:t>: Key is stored in clear format so it requires you to trust your client not to pass key around</a:t>
            </a:r>
          </a:p>
          <a:p>
            <a:pPr marL="342834" lvl="0" indent="-342834">
              <a:buFont typeface="Arial" pitchFamily="34" charset="0"/>
              <a:buChar char="•"/>
            </a:pPr>
            <a:r>
              <a:rPr lang="en-US" sz="1961" dirty="0">
                <a:solidFill>
                  <a:schemeClr val="bg1"/>
                </a:solidFill>
                <a:latin typeface="Calibri" panose="020F0502020204030204" pitchFamily="34" charset="0"/>
              </a:rPr>
              <a:t>“Light” encryption: prevent “man-in-the-middle” attack</a:t>
            </a:r>
          </a:p>
          <a:p>
            <a:pPr marL="342834" lvl="0" indent="-342834">
              <a:buFont typeface="Arial" pitchFamily="34" charset="0"/>
              <a:buChar char="•"/>
            </a:pPr>
            <a:r>
              <a:rPr lang="en-US" sz="1961" dirty="0">
                <a:solidFill>
                  <a:schemeClr val="bg1"/>
                </a:solidFill>
                <a:latin typeface="Calibri" panose="020F0502020204030204" pitchFamily="34" charset="0"/>
              </a:rPr>
              <a:t>Lower cost compared to DRM solution</a:t>
            </a:r>
          </a:p>
        </p:txBody>
      </p:sp>
      <p:sp>
        <p:nvSpPr>
          <p:cNvPr id="5" name="Rectangle 4"/>
          <p:cNvSpPr/>
          <p:nvPr/>
        </p:nvSpPr>
        <p:spPr>
          <a:xfrm>
            <a:off x="5888185" y="3970433"/>
            <a:ext cx="6096000" cy="2204514"/>
          </a:xfrm>
          <a:prstGeom prst="rect">
            <a:avLst/>
          </a:prstGeom>
        </p:spPr>
        <p:txBody>
          <a:bodyPr>
            <a:spAutoFit/>
          </a:bodyPr>
          <a:lstStyle/>
          <a:p>
            <a:pPr defTabSz="913991">
              <a:spcBef>
                <a:spcPct val="20000"/>
              </a:spcBef>
            </a:pPr>
            <a:r>
              <a:rPr lang="en-US" sz="2745" dirty="0">
                <a:latin typeface="Calibri" panose="020F0502020204030204" pitchFamily="34" charset="0"/>
              </a:rPr>
              <a:t>Who should use this feature:</a:t>
            </a:r>
          </a:p>
          <a:p>
            <a:pPr marL="342834" indent="-342834" defTabSz="913991">
              <a:spcBef>
                <a:spcPct val="20000"/>
              </a:spcBef>
              <a:buFont typeface="Arial" panose="020B0604020202020204" pitchFamily="34" charset="0"/>
              <a:buChar char="•"/>
            </a:pPr>
            <a:r>
              <a:rPr lang="en-US" sz="1961" dirty="0">
                <a:solidFill>
                  <a:schemeClr val="bg1"/>
                </a:solidFill>
                <a:latin typeface="Calibri" panose="020F0502020204030204" pitchFamily="34" charset="0"/>
              </a:rPr>
              <a:t>Premium content or high business impact content: decoding happens in a secure DRM decoder environment </a:t>
            </a:r>
          </a:p>
          <a:p>
            <a:pPr marL="342834" indent="-342834" defTabSz="913991">
              <a:spcBef>
                <a:spcPct val="20000"/>
              </a:spcBef>
              <a:buFont typeface="Arial" panose="020B0604020202020204" pitchFamily="34" charset="0"/>
              <a:buChar char="•"/>
            </a:pPr>
            <a:r>
              <a:rPr lang="en-US" sz="1961" dirty="0">
                <a:solidFill>
                  <a:schemeClr val="bg1"/>
                </a:solidFill>
                <a:latin typeface="Calibri" panose="020F0502020204030204" pitchFamily="34" charset="0"/>
              </a:rPr>
              <a:t>Prevent piracy and “man-in-the-middle” attack</a:t>
            </a:r>
          </a:p>
          <a:p>
            <a:pPr marL="342834" indent="-342834" defTabSz="913991">
              <a:spcBef>
                <a:spcPct val="20000"/>
              </a:spcBef>
              <a:buFont typeface="Arial" panose="020B0604020202020204" pitchFamily="34" charset="0"/>
              <a:buChar char="•"/>
            </a:pPr>
            <a:r>
              <a:rPr lang="en-US" sz="1961" dirty="0">
                <a:solidFill>
                  <a:schemeClr val="bg1"/>
                </a:solidFill>
                <a:latin typeface="Calibri" panose="020F0502020204030204" pitchFamily="34" charset="0"/>
              </a:rPr>
              <a:t>More business models enabled</a:t>
            </a:r>
          </a:p>
        </p:txBody>
      </p:sp>
    </p:spTree>
    <p:extLst>
      <p:ext uri="{BB962C8B-B14F-4D97-AF65-F5344CB8AC3E}">
        <p14:creationId xmlns:p14="http://schemas.microsoft.com/office/powerpoint/2010/main" val="8624724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loud large"/>
          <p:cNvSpPr>
            <a:spLocks/>
          </p:cNvSpPr>
          <p:nvPr/>
        </p:nvSpPr>
        <p:spPr bwMode="black">
          <a:xfrm>
            <a:off x="1721986" y="2204193"/>
            <a:ext cx="8309211" cy="4009263"/>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00B0F0">
              <a:alpha val="18000"/>
            </a:srgbClr>
          </a:solidFill>
          <a:ln>
            <a:noFill/>
          </a:ln>
          <a:extLst/>
        </p:spPr>
        <p:txBody>
          <a:bodyPr vert="horz" wrap="square" lIns="91427" tIns="45713" rIns="91427" bIns="45713" numCol="1" anchor="t" anchorCtr="0" compatLnSpc="1">
            <a:prstTxWarp prst="textNoShape">
              <a:avLst/>
            </a:prstTxWarp>
          </a:bodyPr>
          <a:lstStyle/>
          <a:p>
            <a:pPr defTabSz="914225"/>
            <a:endParaRPr lang="en-US" sz="1600">
              <a:solidFill>
                <a:prstClr val="black"/>
              </a:solidFill>
            </a:endParaRPr>
          </a:p>
        </p:txBody>
      </p:sp>
      <p:pic>
        <p:nvPicPr>
          <p:cNvPr id="5" name="Picture 4" descr="http://wcdn1.dataknet.com/static/resources/icons/set47/1e8edb1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164" y="3273182"/>
            <a:ext cx="675389" cy="675389"/>
          </a:xfrm>
          <a:prstGeom prst="rect">
            <a:avLst/>
          </a:prstGeom>
          <a:noFill/>
          <a:extLst>
            <a:ext uri="{909E8E84-426E-40DD-AFC4-6F175D3DCCD1}">
              <a14:hiddenFill xmlns:a14="http://schemas.microsoft.com/office/drawing/2010/main">
                <a:solidFill>
                  <a:srgbClr val="FFFFFF"/>
                </a:solidFill>
              </a14:hiddenFill>
            </a:ext>
          </a:extLst>
        </p:spPr>
      </p:pic>
      <p:sp>
        <p:nvSpPr>
          <p:cNvPr id="6" name="Can 5"/>
          <p:cNvSpPr/>
          <p:nvPr/>
        </p:nvSpPr>
        <p:spPr>
          <a:xfrm>
            <a:off x="2972244" y="3110205"/>
            <a:ext cx="1567322" cy="1001343"/>
          </a:xfrm>
          <a:prstGeom prst="can">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914225"/>
            <a:r>
              <a:rPr lang="en-US" sz="2400" b="1" dirty="0">
                <a:solidFill>
                  <a:prstClr val="black">
                    <a:lumMod val="75000"/>
                    <a:lumOff val="25000"/>
                  </a:prstClr>
                </a:solidFill>
              </a:rPr>
              <a:t>Storage</a:t>
            </a:r>
            <a:endParaRPr lang="en-US" sz="2000" b="1" dirty="0">
              <a:solidFill>
                <a:prstClr val="black">
                  <a:lumMod val="75000"/>
                  <a:lumOff val="25000"/>
                </a:prstClr>
              </a:solidFill>
            </a:endParaRPr>
          </a:p>
        </p:txBody>
      </p:sp>
      <p:sp>
        <p:nvSpPr>
          <p:cNvPr id="7" name="TextBox 6"/>
          <p:cNvSpPr txBox="1"/>
          <p:nvPr/>
        </p:nvSpPr>
        <p:spPr>
          <a:xfrm>
            <a:off x="3372422" y="4080286"/>
            <a:ext cx="543739" cy="307777"/>
          </a:xfrm>
          <a:prstGeom prst="rect">
            <a:avLst/>
          </a:prstGeom>
          <a:noFill/>
        </p:spPr>
        <p:txBody>
          <a:bodyPr wrap="none" rtlCol="0">
            <a:spAutoFit/>
          </a:bodyPr>
          <a:lstStyle/>
          <a:p>
            <a:pPr defTabSz="914225"/>
            <a:r>
              <a:rPr lang="en-US" sz="1400" dirty="0">
                <a:solidFill>
                  <a:schemeClr val="bg1"/>
                </a:solidFill>
              </a:rPr>
              <a:t>MP4</a:t>
            </a:r>
          </a:p>
        </p:txBody>
      </p:sp>
      <p:sp>
        <p:nvSpPr>
          <p:cNvPr id="9" name="TextBox 8"/>
          <p:cNvSpPr txBox="1"/>
          <p:nvPr/>
        </p:nvSpPr>
        <p:spPr>
          <a:xfrm>
            <a:off x="1065314" y="1480075"/>
            <a:ext cx="3952252" cy="156966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defTabSz="914225"/>
            <a:r>
              <a:rPr lang="en-US" sz="1600" dirty="0">
                <a:solidFill>
                  <a:schemeClr val="accent1"/>
                </a:solidFill>
              </a:rPr>
              <a:t>Define: </a:t>
            </a:r>
          </a:p>
          <a:p>
            <a:pPr marL="285695" indent="-285695" defTabSz="914225">
              <a:buFont typeface="Arial" panose="020B0604020202020204" pitchFamily="34" charset="0"/>
              <a:buChar char="•"/>
            </a:pPr>
            <a:r>
              <a:rPr lang="en-US" sz="1600" dirty="0">
                <a:solidFill>
                  <a:schemeClr val="accent1"/>
                </a:solidFill>
              </a:rPr>
              <a:t>Asset Delivery Policy: Dynamic Encryption</a:t>
            </a:r>
          </a:p>
          <a:p>
            <a:pPr marL="285695" indent="-285695" defTabSz="914225">
              <a:buFont typeface="Arial" panose="020B0604020202020204" pitchFamily="34" charset="0"/>
              <a:buChar char="•"/>
            </a:pPr>
            <a:r>
              <a:rPr lang="en-US" sz="1600" dirty="0">
                <a:solidFill>
                  <a:schemeClr val="accent1"/>
                </a:solidFill>
              </a:rPr>
              <a:t>Content Key</a:t>
            </a:r>
          </a:p>
          <a:p>
            <a:pPr marL="285695" indent="-285695" defTabSz="914225">
              <a:buFont typeface="Arial" panose="020B0604020202020204" pitchFamily="34" charset="0"/>
              <a:buChar char="•"/>
            </a:pPr>
            <a:r>
              <a:rPr lang="en-US" sz="1600" dirty="0">
                <a:solidFill>
                  <a:schemeClr val="accent1"/>
                </a:solidFill>
              </a:rPr>
              <a:t>Content Key Authorization policy </a:t>
            </a:r>
          </a:p>
          <a:p>
            <a:pPr marL="742808" lvl="1" indent="-285695" defTabSz="914225">
              <a:buFont typeface="Arial" panose="020B0604020202020204" pitchFamily="34" charset="0"/>
              <a:buChar char="•"/>
            </a:pPr>
            <a:r>
              <a:rPr lang="en-US" sz="1600" dirty="0">
                <a:solidFill>
                  <a:schemeClr val="accent1"/>
                </a:solidFill>
              </a:rPr>
              <a:t>Token/IP/Open</a:t>
            </a:r>
          </a:p>
        </p:txBody>
      </p:sp>
      <p:cxnSp>
        <p:nvCxnSpPr>
          <p:cNvPr id="11" name="Straight Arrow Connector 10"/>
          <p:cNvCxnSpPr>
            <a:stCxn id="5" idx="3"/>
            <a:endCxn id="6" idx="2"/>
          </p:cNvCxnSpPr>
          <p:nvPr/>
        </p:nvCxnSpPr>
        <p:spPr>
          <a:xfrm>
            <a:off x="1434552" y="3610877"/>
            <a:ext cx="1537692" cy="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14" name="Can 13"/>
          <p:cNvSpPr/>
          <p:nvPr/>
        </p:nvSpPr>
        <p:spPr>
          <a:xfrm>
            <a:off x="6118971" y="2653528"/>
            <a:ext cx="1814306" cy="1981166"/>
          </a:xfrm>
          <a:prstGeom prst="can">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914225"/>
            <a:r>
              <a:rPr lang="en-US" sz="2400" b="1" dirty="0">
                <a:solidFill>
                  <a:srgbClr val="E7E6E6">
                    <a:lumMod val="50000"/>
                  </a:srgbClr>
                </a:solidFill>
              </a:rPr>
              <a:t>Origin Server</a:t>
            </a:r>
          </a:p>
        </p:txBody>
      </p:sp>
      <p:cxnSp>
        <p:nvCxnSpPr>
          <p:cNvPr id="15" name="Straight Arrow Connector 14"/>
          <p:cNvCxnSpPr>
            <a:endCxn id="14" idx="2"/>
          </p:cNvCxnSpPr>
          <p:nvPr/>
        </p:nvCxnSpPr>
        <p:spPr>
          <a:xfrm>
            <a:off x="4539567" y="3610877"/>
            <a:ext cx="1579405" cy="33235"/>
          </a:xfrm>
          <a:prstGeom prst="straightConnector1">
            <a:avLst/>
          </a:prstGeom>
          <a:ln w="38100">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18" name="Straight Arrow Connector 17"/>
          <p:cNvCxnSpPr/>
          <p:nvPr/>
        </p:nvCxnSpPr>
        <p:spPr>
          <a:xfrm flipV="1">
            <a:off x="7933278" y="3110206"/>
            <a:ext cx="2617008" cy="533908"/>
          </a:xfrm>
          <a:prstGeom prst="straightConnector1">
            <a:avLst/>
          </a:prstGeom>
          <a:ln w="38100">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21" name="Straight Arrow Connector 20"/>
          <p:cNvCxnSpPr/>
          <p:nvPr/>
        </p:nvCxnSpPr>
        <p:spPr>
          <a:xfrm>
            <a:off x="7933278" y="3644112"/>
            <a:ext cx="2617008" cy="514297"/>
          </a:xfrm>
          <a:prstGeom prst="straightConnector1">
            <a:avLst/>
          </a:prstGeom>
          <a:ln w="38100">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8" name="Picture 7" descr="http://wcdn1.dataknet.com/static/resources/icons/set47/1e8edb1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8210" y="2747329"/>
            <a:ext cx="675389" cy="675389"/>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rot="20840608">
            <a:off x="8549416" y="2980431"/>
            <a:ext cx="1668746" cy="374793"/>
          </a:xfrm>
          <a:prstGeom prst="rect">
            <a:avLst/>
          </a:prstGeom>
          <a:noFill/>
        </p:spPr>
        <p:txBody>
          <a:bodyPr wrap="none" rtlCol="0">
            <a:spAutoFit/>
          </a:bodyPr>
          <a:lstStyle/>
          <a:p>
            <a:pPr defTabSz="913957"/>
            <a:r>
              <a:rPr lang="en-US" b="1" dirty="0">
                <a:solidFill>
                  <a:schemeClr val="bg1"/>
                </a:solidFill>
                <a:latin typeface="Calibri Light" panose="020F0302020204030204"/>
              </a:rPr>
              <a:t>HLS + AES (http)</a:t>
            </a:r>
          </a:p>
        </p:txBody>
      </p:sp>
      <p:sp>
        <p:nvSpPr>
          <p:cNvPr id="37" name="TextBox 36"/>
          <p:cNvSpPr txBox="1"/>
          <p:nvPr/>
        </p:nvSpPr>
        <p:spPr>
          <a:xfrm rot="666916">
            <a:off x="7938384" y="3952242"/>
            <a:ext cx="2673745" cy="338554"/>
          </a:xfrm>
          <a:prstGeom prst="rect">
            <a:avLst/>
          </a:prstGeom>
          <a:noFill/>
        </p:spPr>
        <p:txBody>
          <a:bodyPr wrap="none" rtlCol="0">
            <a:spAutoFit/>
          </a:bodyPr>
          <a:lstStyle/>
          <a:p>
            <a:pPr defTabSz="913957"/>
            <a:r>
              <a:rPr lang="en-US" sz="1600" b="1" dirty="0">
                <a:solidFill>
                  <a:schemeClr val="bg1"/>
                </a:solidFill>
                <a:latin typeface="Calibri Light" panose="020F0302020204030204"/>
              </a:rPr>
              <a:t>Smooth Streaming + AES (http)</a:t>
            </a:r>
          </a:p>
        </p:txBody>
      </p:sp>
      <p:grpSp>
        <p:nvGrpSpPr>
          <p:cNvPr id="68" name="Group 67"/>
          <p:cNvGrpSpPr/>
          <p:nvPr/>
        </p:nvGrpSpPr>
        <p:grpSpPr>
          <a:xfrm>
            <a:off x="3776979" y="4959248"/>
            <a:ext cx="3096772" cy="1044243"/>
            <a:chOff x="3776649" y="4959465"/>
            <a:chExt cx="3097212" cy="1044391"/>
          </a:xfrm>
        </p:grpSpPr>
        <p:sp>
          <p:nvSpPr>
            <p:cNvPr id="42" name="Rectangle 41"/>
            <p:cNvSpPr/>
            <p:nvPr/>
          </p:nvSpPr>
          <p:spPr bwMode="auto">
            <a:xfrm>
              <a:off x="3776649" y="4959465"/>
              <a:ext cx="3097212" cy="1044391"/>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lIns="89630" tIns="89630" rIns="33615" bIns="33615" rtlCol="0" anchor="t" anchorCtr="0"/>
            <a:lstStyle/>
            <a:p>
              <a:pPr algn="ctr" defTabSz="913957"/>
              <a:r>
                <a:rPr lang="en-US" sz="2200" b="1" dirty="0">
                  <a:solidFill>
                    <a:prstClr val="black">
                      <a:lumMod val="75000"/>
                      <a:lumOff val="25000"/>
                    </a:prstClr>
                  </a:solidFill>
                </a:rPr>
                <a:t>MAMS - Key Services</a:t>
              </a:r>
            </a:p>
          </p:txBody>
        </p:sp>
        <p:sp>
          <p:nvSpPr>
            <p:cNvPr id="43" name="Rounded Rectangle 42"/>
            <p:cNvSpPr/>
            <p:nvPr/>
          </p:nvSpPr>
          <p:spPr bwMode="auto">
            <a:xfrm>
              <a:off x="3927023" y="5479493"/>
              <a:ext cx="1194263" cy="441206"/>
            </a:xfrm>
            <a:prstGeom prst="roundRect">
              <a:avLst>
                <a:gd name="adj" fmla="val 19458"/>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lIns="89630" tIns="89630" rIns="33615" bIns="33615" rtlCol="0" anchor="t" anchorCtr="0"/>
            <a:lstStyle/>
            <a:p>
              <a:pPr algn="ctr" defTabSz="913957"/>
              <a:endParaRPr lang="en-US" sz="1371" dirty="0">
                <a:solidFill>
                  <a:srgbClr val="000000"/>
                </a:solidFill>
              </a:endParaRPr>
            </a:p>
          </p:txBody>
        </p:sp>
        <p:sp>
          <p:nvSpPr>
            <p:cNvPr id="44" name="Rectangle 43"/>
            <p:cNvSpPr/>
            <p:nvPr/>
          </p:nvSpPr>
          <p:spPr>
            <a:xfrm>
              <a:off x="3981012" y="5425640"/>
              <a:ext cx="1086285" cy="514316"/>
            </a:xfrm>
            <a:prstGeom prst="rect">
              <a:avLst/>
            </a:prstGeom>
          </p:spPr>
          <p:txBody>
            <a:bodyPr wrap="none">
              <a:spAutoFit/>
            </a:bodyPr>
            <a:lstStyle/>
            <a:p>
              <a:pPr algn="ctr" defTabSz="913957"/>
              <a:r>
                <a:rPr lang="en-US" sz="1371" dirty="0">
                  <a:solidFill>
                    <a:srgbClr val="000000"/>
                  </a:solidFill>
                </a:rPr>
                <a:t>Token</a:t>
              </a:r>
            </a:p>
            <a:p>
              <a:pPr algn="ctr" defTabSz="913957"/>
              <a:r>
                <a:rPr lang="en-US" sz="1371" dirty="0">
                  <a:solidFill>
                    <a:srgbClr val="000000"/>
                  </a:solidFill>
                </a:rPr>
                <a:t> verification</a:t>
              </a:r>
            </a:p>
          </p:txBody>
        </p:sp>
        <p:sp>
          <p:nvSpPr>
            <p:cNvPr id="45" name="Rounded Rectangle 44"/>
            <p:cNvSpPr/>
            <p:nvPr/>
          </p:nvSpPr>
          <p:spPr bwMode="auto">
            <a:xfrm>
              <a:off x="5400442" y="5479493"/>
              <a:ext cx="1194263" cy="441206"/>
            </a:xfrm>
            <a:prstGeom prst="roundRect">
              <a:avLst>
                <a:gd name="adj" fmla="val 19458"/>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lIns="89630" tIns="89630" rIns="33615" bIns="33615" rtlCol="0" anchor="t" anchorCtr="0"/>
            <a:lstStyle/>
            <a:p>
              <a:pPr algn="ctr" defTabSz="913957"/>
              <a:endParaRPr lang="en-US" sz="1371" dirty="0">
                <a:solidFill>
                  <a:srgbClr val="000000"/>
                </a:solidFill>
              </a:endParaRPr>
            </a:p>
          </p:txBody>
        </p:sp>
        <p:sp>
          <p:nvSpPr>
            <p:cNvPr id="46" name="Rectangle 45"/>
            <p:cNvSpPr/>
            <p:nvPr/>
          </p:nvSpPr>
          <p:spPr>
            <a:xfrm>
              <a:off x="5595359" y="5534529"/>
              <a:ext cx="804438" cy="303331"/>
            </a:xfrm>
            <a:prstGeom prst="rect">
              <a:avLst/>
            </a:prstGeom>
          </p:spPr>
          <p:txBody>
            <a:bodyPr wrap="none">
              <a:spAutoFit/>
            </a:bodyPr>
            <a:lstStyle/>
            <a:p>
              <a:pPr algn="ctr" defTabSz="913957"/>
              <a:r>
                <a:rPr lang="en-US" sz="1371" dirty="0">
                  <a:solidFill>
                    <a:srgbClr val="000000"/>
                  </a:solidFill>
                </a:rPr>
                <a:t>AES Key</a:t>
              </a:r>
            </a:p>
          </p:txBody>
        </p:sp>
      </p:grpSp>
      <p:cxnSp>
        <p:nvCxnSpPr>
          <p:cNvPr id="49" name="Straight Arrow Connector 48"/>
          <p:cNvCxnSpPr>
            <a:endCxn id="42" idx="3"/>
          </p:cNvCxnSpPr>
          <p:nvPr/>
        </p:nvCxnSpPr>
        <p:spPr>
          <a:xfrm flipH="1">
            <a:off x="6873751" y="4893022"/>
            <a:ext cx="3658190" cy="588349"/>
          </a:xfrm>
          <a:prstGeom prst="straightConnector1">
            <a:avLst/>
          </a:prstGeom>
          <a:ln w="38100">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50" name="Straight Arrow Connector 49"/>
          <p:cNvCxnSpPr/>
          <p:nvPr/>
        </p:nvCxnSpPr>
        <p:spPr>
          <a:xfrm flipV="1">
            <a:off x="6873751" y="5036334"/>
            <a:ext cx="3658190" cy="585803"/>
          </a:xfrm>
          <a:prstGeom prst="straightConnector1">
            <a:avLst/>
          </a:prstGeom>
          <a:ln w="38100">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51" name="TextBox 50"/>
          <p:cNvSpPr txBox="1"/>
          <p:nvPr/>
        </p:nvSpPr>
        <p:spPr>
          <a:xfrm rot="21064373">
            <a:off x="7350934" y="4898958"/>
            <a:ext cx="2644314" cy="338554"/>
          </a:xfrm>
          <a:prstGeom prst="rect">
            <a:avLst/>
          </a:prstGeom>
          <a:noFill/>
        </p:spPr>
        <p:txBody>
          <a:bodyPr wrap="none" rtlCol="0">
            <a:spAutoFit/>
          </a:bodyPr>
          <a:lstStyle/>
          <a:p>
            <a:pPr defTabSz="913957"/>
            <a:r>
              <a:rPr lang="en-US" sz="1600" b="1" dirty="0">
                <a:solidFill>
                  <a:schemeClr val="bg1"/>
                </a:solidFill>
                <a:latin typeface="Calibri Light" panose="020F0302020204030204"/>
              </a:rPr>
              <a:t>Request Key with token (https)</a:t>
            </a:r>
          </a:p>
        </p:txBody>
      </p:sp>
      <p:sp>
        <p:nvSpPr>
          <p:cNvPr id="52" name="Rectangle 51"/>
          <p:cNvSpPr/>
          <p:nvPr/>
        </p:nvSpPr>
        <p:spPr>
          <a:xfrm rot="21046031">
            <a:off x="7355663" y="5274848"/>
            <a:ext cx="2933079" cy="343443"/>
          </a:xfrm>
          <a:prstGeom prst="rect">
            <a:avLst/>
          </a:prstGeom>
        </p:spPr>
        <p:txBody>
          <a:bodyPr wrap="none">
            <a:spAutoFit/>
          </a:bodyPr>
          <a:lstStyle/>
          <a:p>
            <a:pPr defTabSz="913957"/>
            <a:r>
              <a:rPr lang="en-US" sz="1600" b="1" dirty="0">
                <a:solidFill>
                  <a:schemeClr val="bg1"/>
                </a:solidFill>
                <a:latin typeface="Calibri Light" panose="020F0302020204030204"/>
              </a:rPr>
              <a:t>Return key if token verified(https)</a:t>
            </a:r>
          </a:p>
        </p:txBody>
      </p:sp>
      <p:grpSp>
        <p:nvGrpSpPr>
          <p:cNvPr id="60" name="Group 59"/>
          <p:cNvGrpSpPr/>
          <p:nvPr/>
        </p:nvGrpSpPr>
        <p:grpSpPr>
          <a:xfrm>
            <a:off x="10509474" y="1450804"/>
            <a:ext cx="1008481" cy="3845232"/>
            <a:chOff x="10510097" y="1450522"/>
            <a:chExt cx="1008624" cy="3845778"/>
          </a:xfrm>
        </p:grpSpPr>
        <p:sp>
          <p:nvSpPr>
            <p:cNvPr id="27" name="Rounded Rectangle 26"/>
            <p:cNvSpPr/>
            <p:nvPr/>
          </p:nvSpPr>
          <p:spPr bwMode="auto">
            <a:xfrm>
              <a:off x="10532570" y="2204016"/>
              <a:ext cx="823664" cy="3092284"/>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89630" tIns="89630" rIns="33615" bIns="33615" rtlCol="0" anchor="t" anchorCtr="0"/>
            <a:lstStyle/>
            <a:p>
              <a:pPr algn="ctr" defTabSz="913862"/>
              <a:endParaRPr lang="en-US" sz="1567" spc="-100" dirty="0">
                <a:solidFill>
                  <a:schemeClr val="bg1"/>
                </a:solidFill>
                <a:ea typeface="Segoe UI" pitchFamily="34" charset="0"/>
                <a:cs typeface="Segoe UI" pitchFamily="34" charset="0"/>
              </a:endParaRPr>
            </a:p>
          </p:txBody>
        </p:sp>
        <p:pic>
          <p:nvPicPr>
            <p:cNvPr id="28" name="Picture 2" descr="http://upload.wikimedia.org/wikipedia/commons/6/6c/IO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47524" y="2391177"/>
              <a:ext cx="403529" cy="26524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upload.wikimedia.org/wikipedia/commons/6/66/Android_robot.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782812" y="2719567"/>
              <a:ext cx="341527" cy="40622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mages.wikia.com/darksouls/images/9/91/Icon_xbox36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82812" y="3361008"/>
              <a:ext cx="361129" cy="36112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http://upload.wikimedia.org/wikipedia/commons/c/c7/Windows_logo_-_201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820626" y="3845504"/>
              <a:ext cx="285501" cy="31300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http://www.blogcdn.com/www.engadget.com/media/2011/04/chrome-logo-2011-04-27.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1842" r="20784"/>
            <a:stretch/>
          </p:blipFill>
          <p:spPr bwMode="auto">
            <a:xfrm>
              <a:off x="10791260" y="4598151"/>
              <a:ext cx="338592" cy="29507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http://icons.iconarchive.com/icons/cornmanthe3rd/metronome/512/Internet-ie-ico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91260" y="4192106"/>
              <a:ext cx="316055" cy="316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10655262" y="2295191"/>
              <a:ext cx="573422" cy="2649945"/>
            </a:xfrm>
            <a:prstGeom prst="rect">
              <a:avLst/>
            </a:pr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57"/>
              <a:endParaRPr lang="en-US" sz="1765">
                <a:solidFill>
                  <a:schemeClr val="bg1"/>
                </a:solidFill>
              </a:endParaRPr>
            </a:p>
          </p:txBody>
        </p:sp>
        <p:sp>
          <p:nvSpPr>
            <p:cNvPr id="35" name="TextBox 34"/>
            <p:cNvSpPr txBox="1"/>
            <p:nvPr/>
          </p:nvSpPr>
          <p:spPr>
            <a:xfrm>
              <a:off x="10532570" y="5004350"/>
              <a:ext cx="865943" cy="261482"/>
            </a:xfrm>
            <a:prstGeom prst="rect">
              <a:avLst/>
            </a:prstGeom>
            <a:noFill/>
          </p:spPr>
          <p:txBody>
            <a:bodyPr wrap="none" rtlCol="0">
              <a:spAutoFit/>
            </a:bodyPr>
            <a:lstStyle/>
            <a:p>
              <a:pPr defTabSz="913957"/>
              <a:r>
                <a:rPr lang="en-US" sz="1077" b="1" dirty="0">
                  <a:solidFill>
                    <a:srgbClr val="081C23"/>
                  </a:solidFill>
                  <a:latin typeface="Trebuchet MS" panose="020B0603020202020204" pitchFamily="34" charset="0"/>
                </a:rPr>
                <a:t>Client SDK</a:t>
              </a:r>
            </a:p>
          </p:txBody>
        </p:sp>
        <p:sp>
          <p:nvSpPr>
            <p:cNvPr id="57" name="Smiley Face 56"/>
            <p:cNvSpPr/>
            <p:nvPr/>
          </p:nvSpPr>
          <p:spPr bwMode="auto">
            <a:xfrm>
              <a:off x="10675892" y="1450522"/>
              <a:ext cx="552792" cy="534329"/>
            </a:xfrm>
            <a:prstGeom prst="smileyFace">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89630" tIns="89630" rIns="33615" bIns="33615" rtlCol="0" anchor="t" anchorCtr="0"/>
            <a:lstStyle/>
            <a:p>
              <a:pPr algn="ctr" defTabSz="913862"/>
              <a:endParaRPr lang="en-US" sz="1567" spc="-100" dirty="0">
                <a:solidFill>
                  <a:schemeClr val="bg1"/>
                </a:solidFill>
                <a:ea typeface="Segoe UI" pitchFamily="34" charset="0"/>
                <a:cs typeface="Segoe UI" pitchFamily="34" charset="0"/>
              </a:endParaRPr>
            </a:p>
          </p:txBody>
        </p:sp>
        <p:sp>
          <p:nvSpPr>
            <p:cNvPr id="58" name="Rectangle 57"/>
            <p:cNvSpPr/>
            <p:nvPr/>
          </p:nvSpPr>
          <p:spPr>
            <a:xfrm>
              <a:off x="10510097" y="1942306"/>
              <a:ext cx="1008624" cy="303331"/>
            </a:xfrm>
            <a:prstGeom prst="rect">
              <a:avLst/>
            </a:prstGeom>
          </p:spPr>
          <p:txBody>
            <a:bodyPr wrap="none">
              <a:spAutoFit/>
            </a:bodyPr>
            <a:lstStyle/>
            <a:p>
              <a:pPr defTabSz="913957"/>
              <a:r>
                <a:rPr lang="en-US" sz="1371" dirty="0">
                  <a:solidFill>
                    <a:schemeClr val="bg1"/>
                  </a:solidFill>
                </a:rPr>
                <a:t>Customers</a:t>
              </a:r>
            </a:p>
          </p:txBody>
        </p:sp>
      </p:grpSp>
      <p:sp>
        <p:nvSpPr>
          <p:cNvPr id="59" name="Rectangle 58"/>
          <p:cNvSpPr/>
          <p:nvPr/>
        </p:nvSpPr>
        <p:spPr>
          <a:xfrm>
            <a:off x="491629" y="240765"/>
            <a:ext cx="9543062" cy="769441"/>
          </a:xfrm>
          <a:prstGeom prst="rect">
            <a:avLst/>
          </a:prstGeom>
        </p:spPr>
        <p:txBody>
          <a:bodyPr wrap="none">
            <a:spAutoFit/>
          </a:bodyPr>
          <a:lstStyle/>
          <a:p>
            <a:pPr defTabSz="914225"/>
            <a:r>
              <a:rPr lang="en-US" sz="4400" dirty="0">
                <a:solidFill>
                  <a:schemeClr val="bg1"/>
                </a:solidFill>
              </a:rPr>
              <a:t>Architecture: AES Dynamic Encryption</a:t>
            </a:r>
          </a:p>
        </p:txBody>
      </p:sp>
      <p:sp>
        <p:nvSpPr>
          <p:cNvPr id="40" name="Rectangle 39"/>
          <p:cNvSpPr/>
          <p:nvPr/>
        </p:nvSpPr>
        <p:spPr bwMode="auto">
          <a:xfrm>
            <a:off x="8299939" y="5808912"/>
            <a:ext cx="2079672" cy="859736"/>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lIns="89630" tIns="89630" rIns="33615" bIns="33615" rtlCol="0" anchor="t" anchorCtr="0"/>
          <a:lstStyle/>
          <a:p>
            <a:pPr algn="ctr" defTabSz="913957"/>
            <a:r>
              <a:rPr lang="en-US" sz="2200" b="1" dirty="0">
                <a:solidFill>
                  <a:prstClr val="black">
                    <a:lumMod val="75000"/>
                    <a:lumOff val="25000"/>
                  </a:prstClr>
                </a:solidFill>
              </a:rPr>
              <a:t>Customer’s Authz system </a:t>
            </a:r>
          </a:p>
        </p:txBody>
      </p:sp>
      <p:cxnSp>
        <p:nvCxnSpPr>
          <p:cNvPr id="54" name="Straight Arrow Connector 53"/>
          <p:cNvCxnSpPr>
            <a:stCxn id="27" idx="2"/>
          </p:cNvCxnSpPr>
          <p:nvPr/>
        </p:nvCxnSpPr>
        <p:spPr>
          <a:xfrm flipH="1">
            <a:off x="10379609" y="5296035"/>
            <a:ext cx="564105" cy="545800"/>
          </a:xfrm>
          <a:prstGeom prst="straightConnector1">
            <a:avLst/>
          </a:prstGeom>
          <a:ln w="38100">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55" name="Straight Arrow Connector 54"/>
          <p:cNvCxnSpPr/>
          <p:nvPr/>
        </p:nvCxnSpPr>
        <p:spPr>
          <a:xfrm flipV="1">
            <a:off x="10408468" y="5318321"/>
            <a:ext cx="696949" cy="682205"/>
          </a:xfrm>
          <a:prstGeom prst="straightConnector1">
            <a:avLst/>
          </a:prstGeom>
          <a:ln w="38100">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56" name="Rectangle 55"/>
          <p:cNvSpPr/>
          <p:nvPr/>
        </p:nvSpPr>
        <p:spPr>
          <a:xfrm rot="18930337">
            <a:off x="10253416" y="5331543"/>
            <a:ext cx="614768" cy="336740"/>
          </a:xfrm>
          <a:prstGeom prst="rect">
            <a:avLst/>
          </a:prstGeom>
        </p:spPr>
        <p:txBody>
          <a:bodyPr wrap="none">
            <a:spAutoFit/>
          </a:bodyPr>
          <a:lstStyle/>
          <a:p>
            <a:pPr defTabSz="913957"/>
            <a:r>
              <a:rPr lang="en-US" sz="1600" b="1" dirty="0">
                <a:solidFill>
                  <a:schemeClr val="bg1"/>
                </a:solidFill>
                <a:latin typeface="Calibri Light" panose="020F0302020204030204"/>
              </a:rPr>
              <a:t>Login</a:t>
            </a:r>
          </a:p>
        </p:txBody>
      </p:sp>
      <p:sp>
        <p:nvSpPr>
          <p:cNvPr id="61" name="Rectangle 60"/>
          <p:cNvSpPr/>
          <p:nvPr/>
        </p:nvSpPr>
        <p:spPr>
          <a:xfrm rot="18930337">
            <a:off x="10309137" y="5576379"/>
            <a:ext cx="1091307" cy="336740"/>
          </a:xfrm>
          <a:prstGeom prst="rect">
            <a:avLst/>
          </a:prstGeom>
        </p:spPr>
        <p:txBody>
          <a:bodyPr wrap="none">
            <a:spAutoFit/>
          </a:bodyPr>
          <a:lstStyle/>
          <a:p>
            <a:pPr defTabSz="913957"/>
            <a:r>
              <a:rPr lang="en-US" sz="1600" b="1" dirty="0">
                <a:solidFill>
                  <a:schemeClr val="bg1"/>
                </a:solidFill>
                <a:latin typeface="Calibri Light" panose="020F0302020204030204"/>
              </a:rPr>
              <a:t>Issue token</a:t>
            </a:r>
          </a:p>
        </p:txBody>
      </p:sp>
    </p:spTree>
    <p:extLst>
      <p:ext uri="{BB962C8B-B14F-4D97-AF65-F5344CB8AC3E}">
        <p14:creationId xmlns:p14="http://schemas.microsoft.com/office/powerpoint/2010/main" val="421642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10"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nodeType="click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right)">
                                      <p:cBhvr>
                                        <p:cTn id="64" dur="500"/>
                                        <p:tgtEl>
                                          <p:spTgt spid="5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500"/>
                                        <p:tgtEl>
                                          <p:spTgt spid="5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fade">
                                      <p:cBhvr>
                                        <p:cTn id="80" dur="500"/>
                                        <p:tgtEl>
                                          <p:spTgt spid="6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2" fill="hold" nodeType="click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right)">
                                      <p:cBhvr>
                                        <p:cTn id="85" dur="500"/>
                                        <p:tgtEl>
                                          <p:spTgt spid="4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fade">
                                      <p:cBhvr>
                                        <p:cTn id="93" dur="500"/>
                                        <p:tgtEl>
                                          <p:spTgt spid="68"/>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left)">
                                      <p:cBhvr>
                                        <p:cTn id="98" dur="500"/>
                                        <p:tgtEl>
                                          <p:spTgt spid="5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P spid="7" grpId="0"/>
      <p:bldP spid="9" grpId="0"/>
      <p:bldP spid="14" grpId="0" animBg="1"/>
      <p:bldP spid="36" grpId="0"/>
      <p:bldP spid="37" grpId="0"/>
      <p:bldP spid="51" grpId="0"/>
      <p:bldP spid="52" grpId="0"/>
      <p:bldP spid="40" grpId="0" animBg="1"/>
      <p:bldP spid="56" grpId="0"/>
      <p:bldP spid="6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06172" y="237505"/>
            <a:ext cx="11034445" cy="1078339"/>
          </a:xfrm>
        </p:spPr>
        <p:txBody>
          <a:bodyPr>
            <a:normAutofit/>
          </a:bodyPr>
          <a:lstStyle/>
          <a:p>
            <a:r>
              <a:rPr lang="en-US" sz="6600" dirty="0" smtClean="0">
                <a:solidFill>
                  <a:schemeClr val="bg2"/>
                </a:solidFill>
              </a:rPr>
              <a:t>Agenda</a:t>
            </a:r>
            <a:endParaRPr lang="en-US" sz="6600" dirty="0">
              <a:solidFill>
                <a:schemeClr val="bg2"/>
              </a:solidFill>
            </a:endParaRPr>
          </a:p>
        </p:txBody>
      </p:sp>
      <p:sp>
        <p:nvSpPr>
          <p:cNvPr id="6" name="Subtitle 5"/>
          <p:cNvSpPr>
            <a:spLocks noGrp="1"/>
          </p:cNvSpPr>
          <p:nvPr>
            <p:ph type="subTitle" idx="1"/>
          </p:nvPr>
        </p:nvSpPr>
        <p:spPr>
          <a:xfrm>
            <a:off x="606171" y="892098"/>
            <a:ext cx="11034445" cy="4118981"/>
          </a:xfrm>
        </p:spPr>
        <p:txBody>
          <a:bodyPr>
            <a:noAutofit/>
          </a:bodyPr>
          <a:lstStyle/>
          <a:p>
            <a:endParaRPr lang="en-US" sz="4000" dirty="0" smtClean="0">
              <a:solidFill>
                <a:srgbClr val="92D050"/>
              </a:solidFill>
              <a:latin typeface="+mj-lt"/>
              <a:sym typeface="Wingdings" panose="05000000000000000000" pitchFamily="2" charset="2"/>
            </a:endParaRPr>
          </a:p>
          <a:p>
            <a:r>
              <a:rPr lang="en-US" sz="4000" dirty="0" smtClean="0">
                <a:solidFill>
                  <a:srgbClr val="92D050"/>
                </a:solidFill>
                <a:latin typeface="+mj-lt"/>
                <a:sym typeface="Wingdings" panose="05000000000000000000" pitchFamily="2" charset="2"/>
              </a:rPr>
              <a:t> </a:t>
            </a:r>
            <a:r>
              <a:rPr lang="en-US" sz="4000" dirty="0" smtClean="0">
                <a:solidFill>
                  <a:schemeClr val="bg2"/>
                </a:solidFill>
                <a:latin typeface="+mj-lt"/>
              </a:rPr>
              <a:t>What is Azure Media Services</a:t>
            </a:r>
          </a:p>
          <a:p>
            <a:r>
              <a:rPr lang="en-US" sz="4000" dirty="0" smtClean="0">
                <a:solidFill>
                  <a:srgbClr val="92D050"/>
                </a:solidFill>
                <a:latin typeface="+mj-lt"/>
                <a:sym typeface="Wingdings" panose="05000000000000000000" pitchFamily="2" charset="2"/>
              </a:rPr>
              <a:t> </a:t>
            </a:r>
            <a:r>
              <a:rPr lang="en-US" sz="4000" dirty="0" smtClean="0">
                <a:solidFill>
                  <a:schemeClr val="bg1"/>
                </a:solidFill>
                <a:latin typeface="+mj-lt"/>
              </a:rPr>
              <a:t>Architecture and Features</a:t>
            </a:r>
          </a:p>
          <a:p>
            <a:r>
              <a:rPr lang="en-US" sz="4000" dirty="0" smtClean="0">
                <a:solidFill>
                  <a:srgbClr val="92D050"/>
                </a:solidFill>
                <a:latin typeface="+mj-lt"/>
                <a:sym typeface="Wingdings" panose="05000000000000000000" pitchFamily="2" charset="2"/>
              </a:rPr>
              <a:t> </a:t>
            </a:r>
            <a:r>
              <a:rPr lang="en-US" sz="4000" dirty="0" smtClean="0">
                <a:solidFill>
                  <a:schemeClr val="bg1"/>
                </a:solidFill>
                <a:latin typeface="+mj-lt"/>
                <a:sym typeface="Wingdings" panose="05000000000000000000" pitchFamily="2" charset="2"/>
              </a:rPr>
              <a:t>Video-on-demand service including Dynamic    </a:t>
            </a:r>
          </a:p>
          <a:p>
            <a:r>
              <a:rPr lang="en-US" sz="4000" dirty="0" smtClean="0">
                <a:solidFill>
                  <a:schemeClr val="bg1"/>
                </a:solidFill>
                <a:latin typeface="+mj-lt"/>
                <a:sym typeface="Wingdings" panose="05000000000000000000" pitchFamily="2" charset="2"/>
              </a:rPr>
              <a:t>     packaging and secure delivery</a:t>
            </a:r>
          </a:p>
          <a:p>
            <a:r>
              <a:rPr lang="en-US" sz="4000" dirty="0" smtClean="0">
                <a:solidFill>
                  <a:srgbClr val="92D050"/>
                </a:solidFill>
                <a:sym typeface="Wingdings" panose="05000000000000000000" pitchFamily="2" charset="2"/>
              </a:rPr>
              <a:t> </a:t>
            </a:r>
            <a:r>
              <a:rPr lang="en-US" sz="4000" dirty="0" smtClean="0">
                <a:solidFill>
                  <a:schemeClr val="bg1"/>
                </a:solidFill>
                <a:latin typeface="+mj-lt"/>
                <a:sym typeface="Wingdings" panose="05000000000000000000" pitchFamily="2" charset="2"/>
              </a:rPr>
              <a:t>Live Streaming service</a:t>
            </a:r>
            <a:endParaRPr lang="en-US" sz="4000" dirty="0">
              <a:solidFill>
                <a:schemeClr val="bg1"/>
              </a:solidFill>
              <a:latin typeface="+mj-lt"/>
              <a:sym typeface="Wingdings" panose="05000000000000000000" pitchFamily="2" charset="2"/>
            </a:endParaRPr>
          </a:p>
          <a:p>
            <a:endParaRPr lang="en-US" sz="4000" dirty="0" smtClean="0">
              <a:solidFill>
                <a:schemeClr val="bg1"/>
              </a:solidFill>
              <a:latin typeface="+mj-lt"/>
            </a:endParaRPr>
          </a:p>
        </p:txBody>
      </p:sp>
    </p:spTree>
    <p:extLst>
      <p:ext uri="{BB962C8B-B14F-4D97-AF65-F5344CB8AC3E}">
        <p14:creationId xmlns:p14="http://schemas.microsoft.com/office/powerpoint/2010/main" val="3536593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fade">
                                      <p:cBhvr>
                                        <p:cTn id="24"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5373" y="195001"/>
            <a:ext cx="10846560" cy="707658"/>
          </a:xfrm>
          <a:prstGeom prst="rect">
            <a:avLst/>
          </a:prstGeom>
        </p:spPr>
        <p:txBody>
          <a:bodyPr wrap="none">
            <a:spAutoFit/>
          </a:bodyPr>
          <a:lstStyle/>
          <a:p>
            <a:pPr defTabSz="913957"/>
            <a:r>
              <a:rPr lang="en-US" sz="3920" dirty="0">
                <a:solidFill>
                  <a:schemeClr val="bg1"/>
                </a:solidFill>
                <a:latin typeface="Calibri" panose="020F0502020204030204" pitchFamily="34" charset="0"/>
                <a:ea typeface="+mj-ea"/>
                <a:cs typeface="+mj-cs"/>
              </a:rPr>
              <a:t>Secure Delivery features – AES dynamic encryption </a:t>
            </a:r>
          </a:p>
        </p:txBody>
      </p:sp>
      <p:sp>
        <p:nvSpPr>
          <p:cNvPr id="37" name="Content Placeholder 2"/>
          <p:cNvSpPr txBox="1">
            <a:spLocks/>
          </p:cNvSpPr>
          <p:nvPr/>
        </p:nvSpPr>
        <p:spPr>
          <a:xfrm>
            <a:off x="270066" y="1038874"/>
            <a:ext cx="11378493" cy="5377786"/>
          </a:xfrm>
          <a:prstGeom prst="rect">
            <a:avLst/>
          </a:prstGeom>
        </p:spPr>
        <p:txBody>
          <a:bodyPr/>
          <a:lst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07" lvl="1" indent="-448107"/>
            <a:r>
              <a:rPr lang="en-US" sz="2745" dirty="0">
                <a:solidFill>
                  <a:schemeClr val="tx1"/>
                </a:solidFill>
                <a:latin typeface="Calibri" panose="020F0502020204030204" pitchFamily="34" charset="0"/>
              </a:rPr>
              <a:t>Service: </a:t>
            </a:r>
          </a:p>
          <a:p>
            <a:pPr marL="336080" indent="-336080">
              <a:buFont typeface="Arial" pitchFamily="34" charset="0"/>
              <a:buChar char="•"/>
            </a:pPr>
            <a:r>
              <a:rPr lang="en-US" sz="1961" dirty="0">
                <a:solidFill>
                  <a:schemeClr val="bg1"/>
                </a:solidFill>
                <a:latin typeface="Calibri" panose="020F0502020204030204" pitchFamily="34" charset="0"/>
              </a:rPr>
              <a:t>Enabled through dynamic encryption feature – only keep a copy of multi-bitrates Mp4/smooth streaming, and generate encrypted Http-live-streaming or Smooth streaming on the fly</a:t>
            </a:r>
          </a:p>
          <a:p>
            <a:pPr marL="336080" indent="-336080">
              <a:buFont typeface="Arial" pitchFamily="34" charset="0"/>
              <a:buChar char="•"/>
            </a:pPr>
            <a:r>
              <a:rPr lang="en-US" sz="1961" dirty="0">
                <a:solidFill>
                  <a:schemeClr val="bg1"/>
                </a:solidFill>
                <a:latin typeface="Calibri" panose="020F0502020204030204" pitchFamily="34" charset="0"/>
              </a:rPr>
              <a:t>Key services to client with token-authentication, currently only Simple Web Token(SWT) is supported</a:t>
            </a:r>
          </a:p>
          <a:p>
            <a:endParaRPr lang="en-US" sz="1961" dirty="0">
              <a:gradFill>
                <a:gsLst>
                  <a:gs pos="66981">
                    <a:srgbClr val="000000">
                      <a:lumMod val="75000"/>
                      <a:lumOff val="25000"/>
                    </a:srgbClr>
                  </a:gs>
                  <a:gs pos="0">
                    <a:srgbClr val="000000">
                      <a:lumMod val="75000"/>
                      <a:lumOff val="25000"/>
                    </a:srgbClr>
                  </a:gs>
                </a:gsLst>
                <a:lin ang="5400000" scaled="0"/>
              </a:gradFill>
              <a:latin typeface="Calibri" panose="020F0502020204030204" pitchFamily="34" charset="0"/>
            </a:endParaRPr>
          </a:p>
          <a:p>
            <a:pPr marL="448107" lvl="1" indent="-448107"/>
            <a:r>
              <a:rPr lang="en-US" sz="2745" dirty="0">
                <a:solidFill>
                  <a:schemeClr val="tx1"/>
                </a:solidFill>
                <a:latin typeface="Calibri" panose="020F0502020204030204" pitchFamily="34" charset="0"/>
              </a:rPr>
              <a:t>Client: </a:t>
            </a:r>
          </a:p>
          <a:p>
            <a:pPr marL="342834" indent="-342834">
              <a:buFont typeface="Arial" pitchFamily="34" charset="0"/>
              <a:buChar char="•"/>
            </a:pPr>
            <a:r>
              <a:rPr lang="en-US" sz="1961" dirty="0">
                <a:solidFill>
                  <a:schemeClr val="bg1"/>
                </a:solidFill>
                <a:latin typeface="Calibri" panose="020F0502020204030204" pitchFamily="34" charset="0"/>
              </a:rPr>
              <a:t>Windows 8 cache plugin to decrypt AES encrypted smooth streaming</a:t>
            </a:r>
          </a:p>
          <a:p>
            <a:pPr marL="336080" indent="-336080">
              <a:buFont typeface="Arial" pitchFamily="34" charset="0"/>
              <a:buChar char="•"/>
            </a:pPr>
            <a:r>
              <a:rPr lang="en-US" sz="1961" dirty="0" err="1">
                <a:solidFill>
                  <a:schemeClr val="bg1"/>
                </a:solidFill>
                <a:latin typeface="Calibri" panose="020F0502020204030204" pitchFamily="34" charset="0"/>
              </a:rPr>
              <a:t>iOS</a:t>
            </a:r>
            <a:r>
              <a:rPr lang="en-US" sz="1961" dirty="0">
                <a:solidFill>
                  <a:schemeClr val="bg1"/>
                </a:solidFill>
                <a:latin typeface="Calibri" panose="020F0502020204030204" pitchFamily="34" charset="0"/>
              </a:rPr>
              <a:t> SDK sample code to decrypt AES encrypted HLS stream</a:t>
            </a:r>
          </a:p>
          <a:p>
            <a:pPr marL="336080" indent="-336080">
              <a:buFont typeface="Arial" pitchFamily="34" charset="0"/>
              <a:buChar char="•"/>
            </a:pPr>
            <a:r>
              <a:rPr lang="en-US" sz="1961" dirty="0">
                <a:solidFill>
                  <a:schemeClr val="bg1"/>
                </a:solidFill>
                <a:latin typeface="Calibri" panose="020F0502020204030204" pitchFamily="34" charset="0"/>
              </a:rPr>
              <a:t>Flash OSMF plugin to decrypt AES encrypted smooth streaming </a:t>
            </a:r>
          </a:p>
          <a:p>
            <a:r>
              <a:rPr lang="en-US" sz="1961" dirty="0">
                <a:solidFill>
                  <a:schemeClr val="bg1"/>
                </a:solidFill>
                <a:latin typeface="Calibri" panose="020F0502020204030204" pitchFamily="34" charset="0"/>
              </a:rPr>
              <a:t>*Require “trust client”: key is stored by client in clear format </a:t>
            </a:r>
          </a:p>
          <a:p>
            <a:endParaRPr lang="en-US" sz="1961" dirty="0">
              <a:gradFill>
                <a:gsLst>
                  <a:gs pos="66981">
                    <a:srgbClr val="000000">
                      <a:lumMod val="75000"/>
                      <a:lumOff val="25000"/>
                    </a:srgbClr>
                  </a:gs>
                  <a:gs pos="0">
                    <a:srgbClr val="000000">
                      <a:lumMod val="75000"/>
                      <a:lumOff val="25000"/>
                    </a:srgbClr>
                  </a:gs>
                </a:gsLst>
                <a:lin ang="5400000" scaled="0"/>
              </a:gradFill>
              <a:latin typeface="Calibri" panose="020F0502020204030204" pitchFamily="34" charset="0"/>
            </a:endParaRPr>
          </a:p>
          <a:p>
            <a:pPr marL="448107" lvl="1" indent="-448107"/>
            <a:r>
              <a:rPr lang="en-US" sz="2745" dirty="0">
                <a:solidFill>
                  <a:schemeClr val="tx1"/>
                </a:solidFill>
                <a:latin typeface="Calibri" panose="020F0502020204030204" pitchFamily="34" charset="0"/>
              </a:rPr>
              <a:t>Future Plan: </a:t>
            </a:r>
          </a:p>
          <a:p>
            <a:pPr marL="336080" indent="-336080">
              <a:buFont typeface="Arial" pitchFamily="34" charset="0"/>
              <a:buChar char="•"/>
            </a:pPr>
            <a:r>
              <a:rPr lang="en-US" sz="1961" dirty="0">
                <a:solidFill>
                  <a:schemeClr val="bg1"/>
                </a:solidFill>
                <a:latin typeface="Calibri" panose="020F0502020204030204" pitchFamily="34" charset="0"/>
              </a:rPr>
              <a:t>Optional Storage decryption</a:t>
            </a:r>
          </a:p>
          <a:p>
            <a:pPr marL="336080" indent="-336080">
              <a:buFont typeface="Arial" pitchFamily="34" charset="0"/>
              <a:buChar char="•"/>
            </a:pPr>
            <a:r>
              <a:rPr lang="en-US" sz="1961" dirty="0">
                <a:solidFill>
                  <a:schemeClr val="bg1"/>
                </a:solidFill>
                <a:latin typeface="Calibri" panose="020F0502020204030204" pitchFamily="34" charset="0"/>
              </a:rPr>
              <a:t>DASH encrypted stream </a:t>
            </a:r>
          </a:p>
          <a:p>
            <a:pPr marL="336080" indent="-336080">
              <a:buFont typeface="Arial" pitchFamily="34" charset="0"/>
              <a:buChar char="•"/>
            </a:pPr>
            <a:r>
              <a:rPr lang="en-US" sz="1961" dirty="0">
                <a:solidFill>
                  <a:schemeClr val="bg1"/>
                </a:solidFill>
                <a:latin typeface="Calibri" panose="020F0502020204030204" pitchFamily="34" charset="0"/>
              </a:rPr>
              <a:t>Currently in private preview </a:t>
            </a:r>
          </a:p>
        </p:txBody>
      </p:sp>
    </p:spTree>
    <p:extLst>
      <p:ext uri="{BB962C8B-B14F-4D97-AF65-F5344CB8AC3E}">
        <p14:creationId xmlns:p14="http://schemas.microsoft.com/office/powerpoint/2010/main" val="32627393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fade">
                                      <p:cBhvr>
                                        <p:cTn id="12" dur="500"/>
                                        <p:tgtEl>
                                          <p:spTgt spid="37">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7">
                                            <p:txEl>
                                              <p:pRg st="2" end="2"/>
                                            </p:txEl>
                                          </p:spTgt>
                                        </p:tgtEl>
                                        <p:attrNameLst>
                                          <p:attrName>style.visibility</p:attrName>
                                        </p:attrNameLst>
                                      </p:cBhvr>
                                      <p:to>
                                        <p:strVal val="visible"/>
                                      </p:to>
                                    </p:set>
                                    <p:animEffect transition="in" filter="fade">
                                      <p:cBhvr>
                                        <p:cTn id="15" dur="500"/>
                                        <p:tgtEl>
                                          <p:spTgt spid="37">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7">
                                            <p:txEl>
                                              <p:pRg st="4" end="4"/>
                                            </p:txEl>
                                          </p:spTgt>
                                        </p:tgtEl>
                                        <p:attrNameLst>
                                          <p:attrName>style.visibility</p:attrName>
                                        </p:attrNameLst>
                                      </p:cBhvr>
                                      <p:to>
                                        <p:strVal val="visible"/>
                                      </p:to>
                                    </p:set>
                                    <p:animEffect transition="in" filter="fade">
                                      <p:cBhvr>
                                        <p:cTn id="18" dur="500"/>
                                        <p:tgtEl>
                                          <p:spTgt spid="37">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7">
                                            <p:txEl>
                                              <p:pRg st="5" end="5"/>
                                            </p:txEl>
                                          </p:spTgt>
                                        </p:tgtEl>
                                        <p:attrNameLst>
                                          <p:attrName>style.visibility</p:attrName>
                                        </p:attrNameLst>
                                      </p:cBhvr>
                                      <p:to>
                                        <p:strVal val="visible"/>
                                      </p:to>
                                    </p:set>
                                    <p:animEffect transition="in" filter="fade">
                                      <p:cBhvr>
                                        <p:cTn id="23" dur="500"/>
                                        <p:tgtEl>
                                          <p:spTgt spid="37">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7">
                                            <p:txEl>
                                              <p:pRg st="6" end="6"/>
                                            </p:txEl>
                                          </p:spTgt>
                                        </p:tgtEl>
                                        <p:attrNameLst>
                                          <p:attrName>style.visibility</p:attrName>
                                        </p:attrNameLst>
                                      </p:cBhvr>
                                      <p:to>
                                        <p:strVal val="visible"/>
                                      </p:to>
                                    </p:set>
                                    <p:animEffect transition="in" filter="fade">
                                      <p:cBhvr>
                                        <p:cTn id="28" dur="500"/>
                                        <p:tgtEl>
                                          <p:spTgt spid="37">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7">
                                            <p:txEl>
                                              <p:pRg st="7" end="7"/>
                                            </p:txEl>
                                          </p:spTgt>
                                        </p:tgtEl>
                                        <p:attrNameLst>
                                          <p:attrName>style.visibility</p:attrName>
                                        </p:attrNameLst>
                                      </p:cBhvr>
                                      <p:to>
                                        <p:strVal val="visible"/>
                                      </p:to>
                                    </p:set>
                                    <p:animEffect transition="in" filter="fade">
                                      <p:cBhvr>
                                        <p:cTn id="33" dur="500"/>
                                        <p:tgtEl>
                                          <p:spTgt spid="37">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7">
                                            <p:txEl>
                                              <p:pRg st="8" end="8"/>
                                            </p:txEl>
                                          </p:spTgt>
                                        </p:tgtEl>
                                        <p:attrNameLst>
                                          <p:attrName>style.visibility</p:attrName>
                                        </p:attrNameLst>
                                      </p:cBhvr>
                                      <p:to>
                                        <p:strVal val="visible"/>
                                      </p:to>
                                    </p:set>
                                    <p:animEffect transition="in" filter="fade">
                                      <p:cBhvr>
                                        <p:cTn id="38" dur="500"/>
                                        <p:tgtEl>
                                          <p:spTgt spid="37">
                                            <p:txEl>
                                              <p:pRg st="8" end="8"/>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xEl>
                                              <p:pRg st="10" end="10"/>
                                            </p:txEl>
                                          </p:spTgt>
                                        </p:tgtEl>
                                        <p:attrNameLst>
                                          <p:attrName>style.visibility</p:attrName>
                                        </p:attrNameLst>
                                      </p:cBhvr>
                                      <p:to>
                                        <p:strVal val="visible"/>
                                      </p:to>
                                    </p:set>
                                    <p:animEffect transition="in" filter="fade">
                                      <p:cBhvr>
                                        <p:cTn id="41" dur="500"/>
                                        <p:tgtEl>
                                          <p:spTgt spid="37">
                                            <p:txEl>
                                              <p:pRg st="10" end="1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7">
                                            <p:txEl>
                                              <p:pRg st="11" end="11"/>
                                            </p:txEl>
                                          </p:spTgt>
                                        </p:tgtEl>
                                        <p:attrNameLst>
                                          <p:attrName>style.visibility</p:attrName>
                                        </p:attrNameLst>
                                      </p:cBhvr>
                                      <p:to>
                                        <p:strVal val="visible"/>
                                      </p:to>
                                    </p:set>
                                    <p:animEffect transition="in" filter="fade">
                                      <p:cBhvr>
                                        <p:cTn id="46" dur="500"/>
                                        <p:tgtEl>
                                          <p:spTgt spid="37">
                                            <p:txEl>
                                              <p:pRg st="11" end="1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7">
                                            <p:txEl>
                                              <p:pRg st="12" end="12"/>
                                            </p:txEl>
                                          </p:spTgt>
                                        </p:tgtEl>
                                        <p:attrNameLst>
                                          <p:attrName>style.visibility</p:attrName>
                                        </p:attrNameLst>
                                      </p:cBhvr>
                                      <p:to>
                                        <p:strVal val="visible"/>
                                      </p:to>
                                    </p:set>
                                    <p:animEffect transition="in" filter="fade">
                                      <p:cBhvr>
                                        <p:cTn id="51" dur="500"/>
                                        <p:tgtEl>
                                          <p:spTgt spid="37">
                                            <p:txEl>
                                              <p:pRg st="12" end="1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7">
                                            <p:txEl>
                                              <p:pRg st="13" end="13"/>
                                            </p:txEl>
                                          </p:spTgt>
                                        </p:tgtEl>
                                        <p:attrNameLst>
                                          <p:attrName>style.visibility</p:attrName>
                                        </p:attrNameLst>
                                      </p:cBhvr>
                                      <p:to>
                                        <p:strVal val="visible"/>
                                      </p:to>
                                    </p:set>
                                    <p:animEffect transition="in" filter="fade">
                                      <p:cBhvr>
                                        <p:cTn id="56" dur="500"/>
                                        <p:tgtEl>
                                          <p:spTgt spid="37">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95424"/>
            <a:ext cx="11034445" cy="2387600"/>
          </a:xfrm>
        </p:spPr>
        <p:txBody>
          <a:bodyPr>
            <a:normAutofit/>
          </a:bodyPr>
          <a:lstStyle/>
          <a:p>
            <a:r>
              <a:rPr lang="en-US" dirty="0"/>
              <a:t>AES Dynamic Encryption with key service </a:t>
            </a:r>
            <a:endParaRPr lang="en-US" sz="4400" dirty="0"/>
          </a:p>
        </p:txBody>
      </p:sp>
      <p:sp>
        <p:nvSpPr>
          <p:cNvPr id="3" name="Subtitle 2"/>
          <p:cNvSpPr>
            <a:spLocks noGrp="1"/>
          </p:cNvSpPr>
          <p:nvPr>
            <p:ph type="subTitle" idx="1"/>
          </p:nvPr>
        </p:nvSpPr>
        <p:spPr>
          <a:xfrm>
            <a:off x="606175" y="3675099"/>
            <a:ext cx="11034445" cy="1655762"/>
          </a:xfrm>
        </p:spPr>
        <p:txBody>
          <a:bodyPr/>
          <a:lstStyle/>
          <a:p>
            <a:r>
              <a:rPr lang="en-US" dirty="0" smtClean="0"/>
              <a:t>Demo: </a:t>
            </a:r>
            <a:r>
              <a:rPr lang="en-US" dirty="0"/>
              <a:t>Dynamic encrypt Smooth Streaming content with AES, play back using Win8 store app</a:t>
            </a:r>
          </a:p>
          <a:p>
            <a:endParaRPr lang="en-US" dirty="0"/>
          </a:p>
        </p:txBody>
      </p:sp>
    </p:spTree>
    <p:extLst>
      <p:ext uri="{BB962C8B-B14F-4D97-AF65-F5344CB8AC3E}">
        <p14:creationId xmlns:p14="http://schemas.microsoft.com/office/powerpoint/2010/main" val="39316619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1569818" y="1181979"/>
            <a:ext cx="2728966"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en-US"/>
            </a:defPPr>
            <a:lvl1pPr defTabSz="914225">
              <a:defRPr sz="1600">
                <a:solidFill>
                  <a:schemeClr val="accent1"/>
                </a:solidFill>
              </a:defRPr>
            </a:lvl1pPr>
            <a:lvl2pPr marL="742808" lvl="1" indent="-285695" defTabSz="914225">
              <a:buFont typeface="Arial" panose="020B0604020202020204" pitchFamily="34" charset="0"/>
              <a:buChar char="•"/>
              <a:defRPr sz="1600">
                <a:solidFill>
                  <a:schemeClr val="accent1"/>
                </a:solidFill>
              </a:defRPr>
            </a:lvl2pPr>
          </a:lstStyle>
          <a:p>
            <a:r>
              <a:rPr lang="en-US" dirty="0"/>
              <a:t>Pre-encrypted PlayReady file:</a:t>
            </a:r>
          </a:p>
          <a:p>
            <a:r>
              <a:rPr lang="en-US" dirty="0"/>
              <a:t>License Acquisition URL</a:t>
            </a:r>
          </a:p>
          <a:p>
            <a:r>
              <a:rPr lang="en-US" dirty="0"/>
              <a:t>Key ID</a:t>
            </a:r>
          </a:p>
          <a:p>
            <a:r>
              <a:rPr lang="en-US" dirty="0"/>
              <a:t>Content key </a:t>
            </a:r>
          </a:p>
        </p:txBody>
      </p:sp>
      <p:sp>
        <p:nvSpPr>
          <p:cNvPr id="12" name="Cloud large"/>
          <p:cNvSpPr>
            <a:spLocks/>
          </p:cNvSpPr>
          <p:nvPr/>
        </p:nvSpPr>
        <p:spPr bwMode="black">
          <a:xfrm>
            <a:off x="1651954" y="1337343"/>
            <a:ext cx="8309211" cy="4009263"/>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00B0F0">
              <a:alpha val="18000"/>
            </a:srgbClr>
          </a:solidFill>
          <a:ln>
            <a:noFill/>
          </a:ln>
          <a:extLst/>
        </p:spPr>
        <p:txBody>
          <a:bodyPr vert="horz" wrap="square" lIns="91427" tIns="45713" rIns="91427" bIns="45713" numCol="1" anchor="t" anchorCtr="0" compatLnSpc="1">
            <a:prstTxWarp prst="textNoShape">
              <a:avLst/>
            </a:prstTxWarp>
          </a:bodyPr>
          <a:lstStyle/>
          <a:p>
            <a:pPr defTabSz="914225"/>
            <a:endParaRPr lang="en-US" sz="1600">
              <a:solidFill>
                <a:prstClr val="black"/>
              </a:solidFill>
            </a:endParaRPr>
          </a:p>
        </p:txBody>
      </p:sp>
      <p:pic>
        <p:nvPicPr>
          <p:cNvPr id="5" name="Picture 4" descr="http://wcdn1.dataknet.com/static/resources/icons/set47/1e8edb1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9132" y="2406334"/>
            <a:ext cx="675389" cy="675389"/>
          </a:xfrm>
          <a:prstGeom prst="rect">
            <a:avLst/>
          </a:prstGeom>
          <a:noFill/>
          <a:extLst>
            <a:ext uri="{909E8E84-426E-40DD-AFC4-6F175D3DCCD1}">
              <a14:hiddenFill xmlns:a14="http://schemas.microsoft.com/office/drawing/2010/main">
                <a:solidFill>
                  <a:srgbClr val="FFFFFF"/>
                </a:solidFill>
              </a14:hiddenFill>
            </a:ext>
          </a:extLst>
        </p:spPr>
      </p:pic>
      <p:sp>
        <p:nvSpPr>
          <p:cNvPr id="6" name="Can 5"/>
          <p:cNvSpPr/>
          <p:nvPr/>
        </p:nvSpPr>
        <p:spPr>
          <a:xfrm>
            <a:off x="2902212" y="2243358"/>
            <a:ext cx="1567322" cy="1001343"/>
          </a:xfrm>
          <a:prstGeom prst="can">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914225"/>
            <a:r>
              <a:rPr lang="en-US" sz="2400" b="1" dirty="0">
                <a:solidFill>
                  <a:prstClr val="white"/>
                </a:solidFill>
              </a:rPr>
              <a:t>Storage</a:t>
            </a:r>
            <a:endParaRPr lang="en-US" sz="2000" b="1" dirty="0">
              <a:solidFill>
                <a:prstClr val="white"/>
              </a:solidFill>
            </a:endParaRPr>
          </a:p>
        </p:txBody>
      </p:sp>
      <p:cxnSp>
        <p:nvCxnSpPr>
          <p:cNvPr id="11" name="Straight Arrow Connector 10"/>
          <p:cNvCxnSpPr>
            <a:stCxn id="5" idx="3"/>
            <a:endCxn id="6" idx="2"/>
          </p:cNvCxnSpPr>
          <p:nvPr/>
        </p:nvCxnSpPr>
        <p:spPr>
          <a:xfrm>
            <a:off x="1364520" y="2744030"/>
            <a:ext cx="1537692" cy="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14" name="Can 13"/>
          <p:cNvSpPr/>
          <p:nvPr/>
        </p:nvSpPr>
        <p:spPr>
          <a:xfrm>
            <a:off x="5736529" y="1786680"/>
            <a:ext cx="1889390" cy="1981166"/>
          </a:xfrm>
          <a:prstGeom prst="can">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914225"/>
            <a:r>
              <a:rPr lang="en-US" sz="2400" b="1" dirty="0">
                <a:solidFill>
                  <a:srgbClr val="E7E6E6">
                    <a:lumMod val="50000"/>
                  </a:srgbClr>
                </a:solidFill>
              </a:rPr>
              <a:t>Origin Server</a:t>
            </a:r>
          </a:p>
        </p:txBody>
      </p:sp>
      <p:cxnSp>
        <p:nvCxnSpPr>
          <p:cNvPr id="15" name="Straight Arrow Connector 14"/>
          <p:cNvCxnSpPr/>
          <p:nvPr/>
        </p:nvCxnSpPr>
        <p:spPr>
          <a:xfrm>
            <a:off x="4469535" y="2744029"/>
            <a:ext cx="1250257" cy="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p:cNvCxnSpPr>
            <a:stCxn id="14" idx="4"/>
          </p:cNvCxnSpPr>
          <p:nvPr/>
        </p:nvCxnSpPr>
        <p:spPr>
          <a:xfrm>
            <a:off x="7625919" y="2777263"/>
            <a:ext cx="3206157" cy="18142"/>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pic>
        <p:nvPicPr>
          <p:cNvPr id="8" name="Picture 7" descr="http://wcdn1.dataknet.com/static/resources/icons/set47/1e8edb1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1542" y="2012546"/>
            <a:ext cx="544407" cy="544407"/>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7946020" y="2404911"/>
            <a:ext cx="2682788" cy="336740"/>
          </a:xfrm>
          <a:prstGeom prst="rect">
            <a:avLst/>
          </a:prstGeom>
          <a:noFill/>
        </p:spPr>
        <p:txBody>
          <a:bodyPr wrap="none" rtlCol="0">
            <a:spAutoFit/>
          </a:bodyPr>
          <a:lstStyle/>
          <a:p>
            <a:pPr defTabSz="913957"/>
            <a:r>
              <a:rPr lang="en-US" sz="1600" b="1" dirty="0">
                <a:solidFill>
                  <a:schemeClr val="bg1"/>
                </a:solidFill>
                <a:latin typeface="Calibri Light" panose="020F0302020204030204"/>
              </a:rPr>
              <a:t>PlayReady + Smooth Streaming</a:t>
            </a:r>
          </a:p>
        </p:txBody>
      </p:sp>
      <p:sp>
        <p:nvSpPr>
          <p:cNvPr id="42" name="Rectangle 41"/>
          <p:cNvSpPr/>
          <p:nvPr/>
        </p:nvSpPr>
        <p:spPr bwMode="auto">
          <a:xfrm>
            <a:off x="2709787" y="5539756"/>
            <a:ext cx="3096773" cy="500828"/>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lIns="89630" tIns="89630" rIns="33615" bIns="33615" rtlCol="0" anchor="t" anchorCtr="0"/>
          <a:lstStyle/>
          <a:p>
            <a:pPr algn="ctr" defTabSz="913957"/>
            <a:r>
              <a:rPr lang="en-US" sz="2200" b="1" dirty="0">
                <a:solidFill>
                  <a:prstClr val="black">
                    <a:lumMod val="75000"/>
                    <a:lumOff val="25000"/>
                  </a:prstClr>
                </a:solidFill>
              </a:rPr>
              <a:t>PlayReady server</a:t>
            </a:r>
          </a:p>
        </p:txBody>
      </p:sp>
      <p:cxnSp>
        <p:nvCxnSpPr>
          <p:cNvPr id="49" name="Straight Arrow Connector 48"/>
          <p:cNvCxnSpPr/>
          <p:nvPr/>
        </p:nvCxnSpPr>
        <p:spPr>
          <a:xfrm flipH="1">
            <a:off x="5794918" y="4603197"/>
            <a:ext cx="5008062" cy="110570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50" name="Straight Arrow Connector 49"/>
          <p:cNvCxnSpPr/>
          <p:nvPr/>
        </p:nvCxnSpPr>
        <p:spPr>
          <a:xfrm flipV="1">
            <a:off x="5806561" y="4700314"/>
            <a:ext cx="4996420" cy="1119154"/>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51" name="TextBox 50"/>
          <p:cNvSpPr txBox="1"/>
          <p:nvPr/>
        </p:nvSpPr>
        <p:spPr>
          <a:xfrm rot="20796411">
            <a:off x="7907565" y="4793372"/>
            <a:ext cx="1436406" cy="336740"/>
          </a:xfrm>
          <a:prstGeom prst="rect">
            <a:avLst/>
          </a:prstGeom>
          <a:noFill/>
        </p:spPr>
        <p:txBody>
          <a:bodyPr wrap="none" rtlCol="0">
            <a:spAutoFit/>
          </a:bodyPr>
          <a:lstStyle/>
          <a:p>
            <a:pPr defTabSz="913957"/>
            <a:r>
              <a:rPr lang="en-US" sz="1600" b="1" dirty="0">
                <a:solidFill>
                  <a:schemeClr val="bg1"/>
                </a:solidFill>
                <a:latin typeface="Calibri Light" panose="020F0302020204030204"/>
              </a:rPr>
              <a:t>Request license</a:t>
            </a:r>
          </a:p>
        </p:txBody>
      </p:sp>
      <p:sp>
        <p:nvSpPr>
          <p:cNvPr id="52" name="Rectangle 51"/>
          <p:cNvSpPr/>
          <p:nvPr/>
        </p:nvSpPr>
        <p:spPr>
          <a:xfrm rot="20774259">
            <a:off x="8040625" y="5178808"/>
            <a:ext cx="1329481" cy="336740"/>
          </a:xfrm>
          <a:prstGeom prst="rect">
            <a:avLst/>
          </a:prstGeom>
        </p:spPr>
        <p:txBody>
          <a:bodyPr wrap="none">
            <a:spAutoFit/>
          </a:bodyPr>
          <a:lstStyle/>
          <a:p>
            <a:pPr defTabSz="913957"/>
            <a:r>
              <a:rPr lang="en-US" sz="1600" b="1" dirty="0">
                <a:solidFill>
                  <a:schemeClr val="bg1"/>
                </a:solidFill>
                <a:latin typeface="Calibri Light" panose="020F0302020204030204"/>
              </a:rPr>
              <a:t>Return license</a:t>
            </a:r>
          </a:p>
        </p:txBody>
      </p:sp>
      <p:grpSp>
        <p:nvGrpSpPr>
          <p:cNvPr id="60" name="Group 59"/>
          <p:cNvGrpSpPr/>
          <p:nvPr/>
        </p:nvGrpSpPr>
        <p:grpSpPr>
          <a:xfrm>
            <a:off x="10814625" y="1105416"/>
            <a:ext cx="1128645" cy="4147693"/>
            <a:chOff x="10532570" y="1444141"/>
            <a:chExt cx="1128805" cy="4148282"/>
          </a:xfrm>
        </p:grpSpPr>
        <p:sp>
          <p:nvSpPr>
            <p:cNvPr id="27" name="Rounded Rectangle 26"/>
            <p:cNvSpPr/>
            <p:nvPr/>
          </p:nvSpPr>
          <p:spPr bwMode="auto">
            <a:xfrm>
              <a:off x="10532570" y="2204016"/>
              <a:ext cx="1128805" cy="3388407"/>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89630" tIns="89630" rIns="33615" bIns="33615" rtlCol="0" anchor="t" anchorCtr="0"/>
            <a:lstStyle/>
            <a:p>
              <a:pPr algn="ctr" defTabSz="913862"/>
              <a:endParaRPr lang="en-US" sz="1567"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 descr="http://upload.wikimedia.org/wikipedia/commons/6/6c/IO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01147" y="2410628"/>
              <a:ext cx="403529" cy="26524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upload.wikimedia.org/wikipedia/commons/6/66/Android_robo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936435" y="2739018"/>
              <a:ext cx="341527" cy="40622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mages.wikia.com/darksouls/images/9/91/Icon_xbox36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36435" y="3380459"/>
              <a:ext cx="361129" cy="36112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http://upload.wikimedia.org/wikipedia/commons/c/c7/Windows_logo_-_201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974248" y="3864955"/>
              <a:ext cx="285501" cy="31300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http://www.blogcdn.com/www.engadget.com/media/2011/04/chrome-logo-2011-04-27.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1842" r="20784"/>
            <a:stretch/>
          </p:blipFill>
          <p:spPr bwMode="auto">
            <a:xfrm>
              <a:off x="10944883" y="4617602"/>
              <a:ext cx="338592" cy="29507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http://icons.iconarchive.com/icons/cornmanthe3rd/metronome/512/Internet-ie-icon.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944883" y="4211556"/>
              <a:ext cx="316055" cy="316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10789890" y="2352437"/>
              <a:ext cx="573422" cy="2649945"/>
            </a:xfrm>
            <a:prstGeom prst="rect">
              <a:avLst/>
            </a:pr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57"/>
              <a:endParaRPr lang="en-US" sz="1765">
                <a:solidFill>
                  <a:srgbClr val="FFFFFF"/>
                </a:solidFill>
              </a:endParaRPr>
            </a:p>
          </p:txBody>
        </p:sp>
        <p:sp>
          <p:nvSpPr>
            <p:cNvPr id="35" name="TextBox 34"/>
            <p:cNvSpPr txBox="1"/>
            <p:nvPr/>
          </p:nvSpPr>
          <p:spPr>
            <a:xfrm>
              <a:off x="10532570" y="5004350"/>
              <a:ext cx="1128805" cy="588073"/>
            </a:xfrm>
            <a:prstGeom prst="rect">
              <a:avLst/>
            </a:prstGeom>
            <a:noFill/>
          </p:spPr>
          <p:txBody>
            <a:bodyPr wrap="none" rtlCol="0">
              <a:spAutoFit/>
            </a:bodyPr>
            <a:lstStyle/>
            <a:p>
              <a:pPr algn="ctr" defTabSz="913957"/>
              <a:r>
                <a:rPr lang="en-US" sz="1077" b="1" dirty="0">
                  <a:solidFill>
                    <a:srgbClr val="000000"/>
                  </a:solidFill>
                  <a:latin typeface="Trebuchet MS" panose="020B0603020202020204" pitchFamily="34" charset="0"/>
                </a:rPr>
                <a:t>Client SDK</a:t>
              </a:r>
            </a:p>
            <a:p>
              <a:pPr algn="ctr" defTabSz="913957"/>
              <a:r>
                <a:rPr lang="en-US" sz="1077" b="1" dirty="0">
                  <a:solidFill>
                    <a:srgbClr val="000000"/>
                  </a:solidFill>
                  <a:latin typeface="Trebuchet MS" panose="020B0603020202020204" pitchFamily="34" charset="0"/>
                </a:rPr>
                <a:t>+ </a:t>
              </a:r>
            </a:p>
            <a:p>
              <a:pPr algn="ctr" defTabSz="913957"/>
              <a:r>
                <a:rPr lang="en-US" sz="1077" b="1" dirty="0">
                  <a:solidFill>
                    <a:srgbClr val="000000"/>
                  </a:solidFill>
                  <a:latin typeface="Trebuchet MS" panose="020B0603020202020204" pitchFamily="34" charset="0"/>
                </a:rPr>
                <a:t>PlayReady SDK</a:t>
              </a:r>
            </a:p>
          </p:txBody>
        </p:sp>
        <p:sp>
          <p:nvSpPr>
            <p:cNvPr id="57" name="Smiley Face 56"/>
            <p:cNvSpPr/>
            <p:nvPr/>
          </p:nvSpPr>
          <p:spPr bwMode="auto">
            <a:xfrm>
              <a:off x="10773413" y="1444141"/>
              <a:ext cx="552792" cy="534329"/>
            </a:xfrm>
            <a:prstGeom prst="smileyFace">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89630" tIns="89630" rIns="33615" bIns="33615" rtlCol="0" anchor="t" anchorCtr="0"/>
            <a:lstStyle/>
            <a:p>
              <a:pPr algn="ctr" defTabSz="913862"/>
              <a:endParaRPr lang="en-US" sz="1567" spc="-100" dirty="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a:xfrm>
              <a:off x="10607619" y="1935925"/>
              <a:ext cx="1008624" cy="303331"/>
            </a:xfrm>
            <a:prstGeom prst="rect">
              <a:avLst/>
            </a:prstGeom>
          </p:spPr>
          <p:txBody>
            <a:bodyPr wrap="none">
              <a:spAutoFit/>
            </a:bodyPr>
            <a:lstStyle/>
            <a:p>
              <a:pPr defTabSz="913957"/>
              <a:r>
                <a:rPr lang="en-US" sz="1371" dirty="0">
                  <a:solidFill>
                    <a:srgbClr val="000000"/>
                  </a:solidFill>
                </a:rPr>
                <a:t>Customers</a:t>
              </a:r>
            </a:p>
          </p:txBody>
        </p:sp>
      </p:grpSp>
      <p:sp>
        <p:nvSpPr>
          <p:cNvPr id="59" name="Rectangle 58"/>
          <p:cNvSpPr/>
          <p:nvPr/>
        </p:nvSpPr>
        <p:spPr>
          <a:xfrm>
            <a:off x="491628" y="240765"/>
            <a:ext cx="9533636" cy="769441"/>
          </a:xfrm>
          <a:prstGeom prst="rect">
            <a:avLst/>
          </a:prstGeom>
        </p:spPr>
        <p:txBody>
          <a:bodyPr wrap="none">
            <a:spAutoFit/>
          </a:bodyPr>
          <a:lstStyle/>
          <a:p>
            <a:pPr defTabSz="914225"/>
            <a:r>
              <a:rPr lang="en-US" sz="4400" dirty="0">
                <a:solidFill>
                  <a:schemeClr val="bg1"/>
                </a:solidFill>
              </a:rPr>
              <a:t>Architecture: PlayReady DRM solution</a:t>
            </a:r>
          </a:p>
        </p:txBody>
      </p:sp>
      <p:pic>
        <p:nvPicPr>
          <p:cNvPr id="20" name="Picture 19"/>
          <p:cNvPicPr>
            <a:picLocks noChangeAspect="1"/>
          </p:cNvPicPr>
          <p:nvPr/>
        </p:nvPicPr>
        <p:blipFill>
          <a:blip r:embed="rId10"/>
          <a:stretch>
            <a:fillRect/>
          </a:stretch>
        </p:blipFill>
        <p:spPr>
          <a:xfrm>
            <a:off x="3446337" y="6136863"/>
            <a:ext cx="1314912" cy="535705"/>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92959" y="2016946"/>
            <a:ext cx="401130" cy="401130"/>
          </a:xfrm>
          <a:prstGeom prst="rect">
            <a:avLst/>
          </a:prstGeom>
        </p:spPr>
      </p:pic>
    </p:spTree>
    <p:extLst>
      <p:ext uri="{BB962C8B-B14F-4D97-AF65-F5344CB8AC3E}">
        <p14:creationId xmlns:p14="http://schemas.microsoft.com/office/powerpoint/2010/main" val="3532612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500"/>
                                        <p:tgtEl>
                                          <p:spTgt spid="6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nodeType="click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500"/>
                                        <p:tgtEl>
                                          <p:spTgt spid="4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500"/>
                                        <p:tgtEl>
                                          <p:spTgt spid="5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left)">
                                      <p:cBhvr>
                                        <p:cTn id="76" dur="500"/>
                                        <p:tgtEl>
                                          <p:spTgt spid="5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2" grpId="0" animBg="1"/>
      <p:bldP spid="6" grpId="0" animBg="1"/>
      <p:bldP spid="14" grpId="0" animBg="1"/>
      <p:bldP spid="36" grpId="0"/>
      <p:bldP spid="42" grpId="0" animBg="1"/>
      <p:bldP spid="51" grpId="0"/>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16811"/>
            <a:ext cx="10515600" cy="1325375"/>
          </a:xfrm>
        </p:spPr>
        <p:txBody>
          <a:bodyPr>
            <a:normAutofit fontScale="90000"/>
          </a:bodyPr>
          <a:lstStyle/>
          <a:p>
            <a:r>
              <a:rPr lang="en-US" dirty="0" smtClean="0"/>
              <a:t>Useful information – Secure delivery</a:t>
            </a:r>
            <a:br>
              <a:rPr lang="en-US" dirty="0" smtClean="0"/>
            </a:br>
            <a:r>
              <a:rPr lang="en-US" dirty="0" smtClean="0"/>
              <a:t> </a:t>
            </a:r>
            <a:endParaRPr lang="en-US" dirty="0"/>
          </a:p>
        </p:txBody>
      </p:sp>
      <p:sp>
        <p:nvSpPr>
          <p:cNvPr id="4" name="Text Placeholder 3"/>
          <p:cNvSpPr>
            <a:spLocks noGrp="1"/>
          </p:cNvSpPr>
          <p:nvPr>
            <p:ph type="body" sz="quarter" idx="10"/>
          </p:nvPr>
        </p:nvSpPr>
        <p:spPr>
          <a:xfrm>
            <a:off x="269240" y="1197638"/>
            <a:ext cx="11653522" cy="4771232"/>
          </a:xfrm>
        </p:spPr>
        <p:txBody>
          <a:bodyPr>
            <a:normAutofit/>
          </a:bodyPr>
          <a:lstStyle/>
          <a:p>
            <a:r>
              <a:rPr lang="en-US" sz="2600" dirty="0" smtClean="0"/>
              <a:t>Overview:</a:t>
            </a:r>
          </a:p>
          <a:p>
            <a:pPr marL="342900" indent="-342900">
              <a:buFont typeface="Arial" panose="020B0604020202020204" pitchFamily="34" charset="0"/>
              <a:buChar char="•"/>
            </a:pPr>
            <a:r>
              <a:rPr lang="en-US" sz="2353" i="1" dirty="0">
                <a:hlinkClick r:id="rId2"/>
              </a:rPr>
              <a:t>Secure your media with Azure Media Services</a:t>
            </a:r>
            <a:r>
              <a:rPr lang="en-US" sz="2353" i="1" dirty="0"/>
              <a:t> </a:t>
            </a:r>
            <a:r>
              <a:rPr lang="en-US" sz="2353" dirty="0"/>
              <a:t>via </a:t>
            </a:r>
            <a:r>
              <a:rPr lang="en-US" sz="2353" dirty="0" smtClean="0"/>
              <a:t>MSDN</a:t>
            </a:r>
            <a:endParaRPr lang="en-US" dirty="0" smtClean="0"/>
          </a:p>
          <a:p>
            <a:pPr marL="342900" indent="-342900">
              <a:buFont typeface="Arial" panose="020B0604020202020204" pitchFamily="34" charset="0"/>
              <a:buChar char="•"/>
            </a:pPr>
            <a:r>
              <a:rPr lang="en-US" sz="2353" i="1" dirty="0">
                <a:hlinkClick r:id="rId3" tooltip="Permalink to Demo – how to create HLS and Smooth Streaming assets using dynamic packaging"/>
              </a:rPr>
              <a:t>Protecting Smooth Streaming and MPEG DASH with PlayReady</a:t>
            </a:r>
            <a:r>
              <a:rPr lang="en-US" sz="2353" i="1" dirty="0"/>
              <a:t> </a:t>
            </a:r>
            <a:r>
              <a:rPr lang="en-US" sz="2353" dirty="0"/>
              <a:t>via </a:t>
            </a:r>
            <a:r>
              <a:rPr lang="en-US" sz="2353" dirty="0" smtClean="0"/>
              <a:t>MSDN</a:t>
            </a:r>
            <a:endParaRPr lang="en-US" sz="2353" dirty="0"/>
          </a:p>
          <a:p>
            <a:pPr marL="342900" indent="-342900">
              <a:buFont typeface="Arial" panose="020B0604020202020204" pitchFamily="34" charset="0"/>
              <a:buChar char="•"/>
            </a:pPr>
            <a:r>
              <a:rPr lang="en-US" sz="2353" dirty="0">
                <a:hlinkClick r:id="rId4"/>
              </a:rPr>
              <a:t>How to Protect an asset with PlayReady protection </a:t>
            </a:r>
            <a:r>
              <a:rPr lang="en-US" sz="2353" dirty="0"/>
              <a:t>via MSDN</a:t>
            </a:r>
          </a:p>
          <a:p>
            <a:endParaRPr lang="en-US" sz="2353" dirty="0"/>
          </a:p>
          <a:p>
            <a:r>
              <a:rPr lang="en-US" sz="2400" dirty="0"/>
              <a:t>Session video: </a:t>
            </a:r>
            <a:endParaRPr lang="en-US" sz="2400" dirty="0" smtClean="0"/>
          </a:p>
          <a:p>
            <a:pPr marL="342900" indent="-342900">
              <a:buFont typeface="Arial" panose="020B0604020202020204" pitchFamily="34" charset="0"/>
              <a:buChar char="•"/>
            </a:pPr>
            <a:r>
              <a:rPr lang="en-US" sz="1961" u="sng" dirty="0" smtClean="0">
                <a:hlinkClick r:id="rId5"/>
              </a:rPr>
              <a:t>Introducing </a:t>
            </a:r>
            <a:r>
              <a:rPr lang="en-US" sz="1961" u="sng" dirty="0">
                <a:hlinkClick r:id="rId5"/>
              </a:rPr>
              <a:t>the New Office 365 Video Experience</a:t>
            </a:r>
            <a:endParaRPr lang="en-US" sz="2353" dirty="0"/>
          </a:p>
          <a:p>
            <a:endParaRPr lang="en-US" dirty="0" smtClean="0"/>
          </a:p>
          <a:p>
            <a:r>
              <a:rPr lang="en-US" sz="2400" dirty="0"/>
              <a:t>How to join AES encryption private preview:</a:t>
            </a:r>
          </a:p>
          <a:p>
            <a:pPr marL="342900" indent="-342900">
              <a:buFont typeface="Arial" panose="020B0604020202020204" pitchFamily="34" charset="0"/>
              <a:buChar char="•"/>
            </a:pPr>
            <a:r>
              <a:rPr lang="en-US" sz="2000" dirty="0"/>
              <a:t>Email </a:t>
            </a:r>
            <a:r>
              <a:rPr lang="en-US" sz="2353" dirty="0" smtClean="0">
                <a:hlinkClick r:id="rId6"/>
              </a:rPr>
              <a:t>yanmf@Microsoft.com</a:t>
            </a:r>
            <a:r>
              <a:rPr lang="en-US" sz="2353" dirty="0" smtClean="0"/>
              <a:t> </a:t>
            </a:r>
            <a:endParaRPr lang="en-US" sz="2353" dirty="0"/>
          </a:p>
        </p:txBody>
      </p:sp>
    </p:spTree>
    <p:extLst>
      <p:ext uri="{BB962C8B-B14F-4D97-AF65-F5344CB8AC3E}">
        <p14:creationId xmlns:p14="http://schemas.microsoft.com/office/powerpoint/2010/main" val="2977285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bwMode="auto">
          <a:xfrm>
            <a:off x="1" y="4539779"/>
            <a:ext cx="12214184" cy="1497650"/>
          </a:xfrm>
          <a:prstGeom prst="rect">
            <a:avLst/>
          </a:prstGeom>
          <a:solidFill>
            <a:schemeClr val="bg2">
              <a:lumMod val="75000"/>
              <a:alpha val="7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 y="1619330"/>
            <a:ext cx="12199206" cy="1497650"/>
          </a:xfrm>
          <a:prstGeom prst="rect">
            <a:avLst/>
          </a:prstGeom>
          <a:solidFill>
            <a:schemeClr val="bg2">
              <a:lumMod val="75000"/>
              <a:alpha val="7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493345" y="1043989"/>
            <a:ext cx="6050868" cy="2614572"/>
          </a:xfrm>
          <a:prstGeom prst="roundRect">
            <a:avLst>
              <a:gd name="adj" fmla="val 8520"/>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69239" y="142110"/>
            <a:ext cx="11653522" cy="894869"/>
          </a:xfrm>
        </p:spPr>
        <p:txBody>
          <a:bodyPr/>
          <a:lstStyle/>
          <a:p>
            <a:pPr defTabSz="913957"/>
            <a:r>
              <a:rPr lang="en-US" sz="3920" dirty="0">
                <a:latin typeface="Calibri" panose="020F0502020204030204" pitchFamily="34" charset="0"/>
              </a:rPr>
              <a:t>Why do you need to secure your content</a:t>
            </a:r>
          </a:p>
        </p:txBody>
      </p:sp>
      <p:pic>
        <p:nvPicPr>
          <p:cNvPr id="1030" name="Picture 6" descr="http://www.cloudave.com/wordpress/wp-content/uploads/2011/09/netflix-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86079" y="1245446"/>
            <a:ext cx="971127" cy="971128"/>
          </a:xfrm>
          <a:prstGeom prst="ellipse">
            <a:avLst/>
          </a:prstGeom>
          <a:ln w="38100" cap="rnd">
            <a:solidFill>
              <a:srgbClr val="333333"/>
            </a:solidFill>
          </a:ln>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5085" y="1781946"/>
            <a:ext cx="448211" cy="473948"/>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2896" y="1882384"/>
            <a:ext cx="353228" cy="373511"/>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9152" y="1882383"/>
            <a:ext cx="353228" cy="373511"/>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1979" y="1891964"/>
            <a:ext cx="353228" cy="373511"/>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4807" y="1891963"/>
            <a:ext cx="353228" cy="373511"/>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7634" y="1891962"/>
            <a:ext cx="353228" cy="373511"/>
          </a:xfrm>
          <a:prstGeom prst="rect">
            <a:avLst/>
          </a:prstGeom>
        </p:spPr>
      </p:pic>
      <p:pic>
        <p:nvPicPr>
          <p:cNvPr id="1032" name="Picture 8" descr="http://www.crackle.com/styles/themes/default/images/facebookShar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20423" y="2474018"/>
            <a:ext cx="928001" cy="928001"/>
          </a:xfrm>
          <a:prstGeom prst="ellipse">
            <a:avLst/>
          </a:prstGeom>
          <a:ln w="38100" cap="rnd">
            <a:solidFill>
              <a:srgbClr val="333333"/>
            </a:solidFill>
          </a:ln>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15321" y="1147545"/>
            <a:ext cx="2386872" cy="695832"/>
          </a:xfrm>
          <a:prstGeom prst="rect">
            <a:avLst/>
          </a:prstGeom>
          <a:noFill/>
          <a:ln>
            <a:noFill/>
          </a:ln>
        </p:spPr>
        <p:txBody>
          <a:bodyPr wrap="none" rtlCol="0">
            <a:spAutoFit/>
          </a:bodyPr>
          <a:lstStyle/>
          <a:p>
            <a:r>
              <a:rPr lang="en-US" sz="1961" dirty="0">
                <a:solidFill>
                  <a:schemeClr val="bg1"/>
                </a:solidFill>
                <a:latin typeface="Tekton Pro" panose="020F0603020208020904" pitchFamily="34" charset="0"/>
              </a:rPr>
              <a:t>Subscription Fee</a:t>
            </a:r>
          </a:p>
          <a:p>
            <a:r>
              <a:rPr lang="en-US" sz="1961" dirty="0">
                <a:solidFill>
                  <a:schemeClr val="bg1"/>
                </a:solidFill>
                <a:latin typeface="Tekton Pro" panose="020F0603020208020904" pitchFamily="34" charset="0"/>
              </a:rPr>
              <a:t>(User Authentication)</a:t>
            </a:r>
          </a:p>
        </p:txBody>
      </p:sp>
      <p:pic>
        <p:nvPicPr>
          <p:cNvPr id="1034" name="Picture 10" descr="http://icons.iconarchive.com/icons/media-design/hydropro/512/HP-MediaPlayer-Inverse-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58712" y="2955115"/>
            <a:ext cx="523822" cy="52382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75568"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44950"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4063"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84719" y="3118281"/>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71261" y="3118281"/>
            <a:ext cx="360656" cy="36065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713249" y="2350783"/>
            <a:ext cx="2597121" cy="695832"/>
          </a:xfrm>
          <a:prstGeom prst="rect">
            <a:avLst/>
          </a:prstGeom>
          <a:noFill/>
        </p:spPr>
        <p:txBody>
          <a:bodyPr wrap="none" rtlCol="0">
            <a:spAutoFit/>
          </a:bodyPr>
          <a:lstStyle/>
          <a:p>
            <a:r>
              <a:rPr lang="en-US" sz="1961" dirty="0">
                <a:solidFill>
                  <a:schemeClr val="bg1"/>
                </a:solidFill>
                <a:latin typeface="Tekton Pro" panose="020F0603020208020904" pitchFamily="34" charset="0"/>
              </a:rPr>
              <a:t>Ad-funded</a:t>
            </a:r>
          </a:p>
          <a:p>
            <a:r>
              <a:rPr lang="en-US" sz="1961" dirty="0">
                <a:solidFill>
                  <a:schemeClr val="bg1"/>
                </a:solidFill>
                <a:latin typeface="Tekton Pro" panose="020F0603020208020904" pitchFamily="34" charset="0"/>
              </a:rPr>
              <a:t>(Player Authentication) </a:t>
            </a:r>
          </a:p>
        </p:txBody>
      </p:sp>
      <p:pic>
        <p:nvPicPr>
          <p:cNvPr id="1036" name="Picture 12" descr="http://cdn.screenrant.com/wp-content/uploads/dark-knight-retro-poster.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582" y="1207685"/>
            <a:ext cx="1522606" cy="228619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6836802" y="1753437"/>
            <a:ext cx="4147921" cy="1176733"/>
          </a:xfrm>
          <a:prstGeom prst="rect">
            <a:avLst/>
          </a:prstGeom>
          <a:noFill/>
        </p:spPr>
        <p:txBody>
          <a:bodyPr wrap="none" rtlCol="0">
            <a:spAutoFit/>
          </a:bodyPr>
          <a:lstStyle/>
          <a:p>
            <a:r>
              <a:rPr lang="en-US" sz="2353" dirty="0">
                <a:solidFill>
                  <a:schemeClr val="bg1"/>
                </a:solidFill>
                <a:latin typeface="Calibri" panose="020F0502020204030204" pitchFamily="34" charset="0"/>
              </a:rPr>
              <a:t>High-premium content provider:</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Prevent piracy </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Prevent Man-in-the middle </a:t>
            </a:r>
          </a:p>
        </p:txBody>
      </p:sp>
      <p:sp>
        <p:nvSpPr>
          <p:cNvPr id="36" name="Rounded Rectangle 35"/>
          <p:cNvSpPr/>
          <p:nvPr/>
        </p:nvSpPr>
        <p:spPr bwMode="auto">
          <a:xfrm>
            <a:off x="493345" y="3859244"/>
            <a:ext cx="6050868" cy="1327687"/>
          </a:xfrm>
          <a:prstGeom prst="roundRect">
            <a:avLst>
              <a:gd name="adj" fmla="val 8520"/>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ounded Rectangle 36"/>
          <p:cNvSpPr/>
          <p:nvPr/>
        </p:nvSpPr>
        <p:spPr bwMode="auto">
          <a:xfrm>
            <a:off x="493345" y="5238800"/>
            <a:ext cx="6050868" cy="1327687"/>
          </a:xfrm>
          <a:prstGeom prst="roundRect">
            <a:avLst>
              <a:gd name="adj" fmla="val 8520"/>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048" name="Picture 24" descr="http://www.aquatictherapist.com/.a/6a00d83453c2c669e201156fc8533a970c-pi"/>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12743" y1="38593" x2="12743" y2="38593"/>
                        <a14:foregroundMark x1="19660" y1="37050" x2="19660" y2="37050"/>
                        <a14:foregroundMark x1="37257" y1="37221" x2="37257" y2="37221"/>
                        <a14:foregroundMark x1="48544" y1="38250" x2="48544" y2="38250"/>
                        <a14:foregroundMark x1="48058" y1="59520" x2="48058" y2="59520"/>
                      </a14:backgroundRemoval>
                    </a14:imgEffect>
                  </a14:imgLayer>
                </a14:imgProps>
              </a:ext>
              <a:ext uri="{28A0092B-C50C-407E-A947-70E740481C1C}">
                <a14:useLocalDpi xmlns:a14="http://schemas.microsoft.com/office/drawing/2010/main" val="0"/>
              </a:ext>
            </a:extLst>
          </a:blip>
          <a:srcRect b="26996"/>
          <a:stretch/>
        </p:blipFill>
        <p:spPr bwMode="auto">
          <a:xfrm>
            <a:off x="3713249" y="3765264"/>
            <a:ext cx="2737332" cy="1413885"/>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http://asset2.cbsistatic.com/cnwk.1d/i/tim/2012/06/19/Ballmer1_320x240.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8409" y="3941390"/>
            <a:ext cx="1647367" cy="1163395"/>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http://fontmeme.com/images/Microsoft-Logo.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20423" y="4024265"/>
            <a:ext cx="1047453" cy="1047453"/>
          </a:xfrm>
          <a:prstGeom prst="ellipse">
            <a:avLst/>
          </a:prstGeom>
          <a:ln w="38100" cap="rnd">
            <a:solidFill>
              <a:schemeClr val="tx1">
                <a:lumMod val="50000"/>
                <a:lumOff val="50000"/>
              </a:schemeClr>
            </a:solidFill>
          </a:ln>
          <a:effectLst/>
          <a:extLst>
            <a:ext uri="{909E8E84-426E-40DD-AFC4-6F175D3DCCD1}">
              <a14:hiddenFill xmlns:a14="http://schemas.microsoft.com/office/drawing/2010/main">
                <a:solidFill>
                  <a:srgbClr val="FFFFFF"/>
                </a:solidFill>
              </a14:hiddenFill>
            </a:ext>
          </a:extLst>
        </p:spPr>
      </p:pic>
      <p:pic>
        <p:nvPicPr>
          <p:cNvPr id="1058" name="Picture 34" descr="http://cyberbrethren.com/wp-content/uploads/2013/11/Sporting_Event.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8410" y="5338408"/>
            <a:ext cx="1696948" cy="1128471"/>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http://www.underconsideration.com/brandnew/archives/nbc_sports_logo.gif"/>
          <p:cNvPicPr>
            <a:picLocks noChangeAspect="1" noChangeArrowheads="1"/>
          </p:cNvPicPr>
          <p:nvPr/>
        </p:nvPicPr>
        <p:blipFill rotWithShape="1">
          <a:blip r:embed="rId13">
            <a:extLst>
              <a:ext uri="{28A0092B-C50C-407E-A947-70E740481C1C}">
                <a14:useLocalDpi xmlns:a14="http://schemas.microsoft.com/office/drawing/2010/main" val="0"/>
              </a:ext>
            </a:extLst>
          </a:blip>
          <a:srcRect l="50958" r="1655"/>
          <a:stretch/>
        </p:blipFill>
        <p:spPr bwMode="auto">
          <a:xfrm>
            <a:off x="2586079" y="5354017"/>
            <a:ext cx="1111988" cy="1097251"/>
          </a:xfrm>
          <a:prstGeom prst="ellipse">
            <a:avLst/>
          </a:prstGeom>
          <a:ln w="38100" cap="rnd">
            <a:solidFill>
              <a:schemeClr val="bg1">
                <a:lumMod val="50000"/>
              </a:schemeClr>
            </a:solidFill>
          </a:ln>
          <a:effectLst/>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3756109" y="5306067"/>
            <a:ext cx="2597121" cy="695832"/>
          </a:xfrm>
          <a:prstGeom prst="rect">
            <a:avLst/>
          </a:prstGeom>
          <a:noFill/>
        </p:spPr>
        <p:txBody>
          <a:bodyPr wrap="none" rtlCol="0">
            <a:spAutoFit/>
          </a:bodyPr>
          <a:lstStyle/>
          <a:p>
            <a:r>
              <a:rPr lang="en-US" sz="1961" dirty="0">
                <a:solidFill>
                  <a:schemeClr val="bg1"/>
                </a:solidFill>
                <a:latin typeface="Tekton Pro" panose="020F0603020208020904" pitchFamily="34" charset="0"/>
              </a:rPr>
              <a:t>Ad-funded</a:t>
            </a:r>
          </a:p>
          <a:p>
            <a:r>
              <a:rPr lang="en-US" sz="1961" dirty="0">
                <a:solidFill>
                  <a:schemeClr val="bg1"/>
                </a:solidFill>
                <a:latin typeface="Tekton Pro" panose="020F0603020208020904" pitchFamily="34" charset="0"/>
              </a:rPr>
              <a:t>(Player Authentication) </a:t>
            </a:r>
          </a:p>
        </p:txBody>
      </p:sp>
      <p:pic>
        <p:nvPicPr>
          <p:cNvPr id="51" name="Picture 10" descr="http://icons.iconarchive.com/icons/media-design/hydropro/512/HP-MediaPlayer-Inverse-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5534" y="6000037"/>
            <a:ext cx="523822" cy="523822"/>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2391"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51772"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30885"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91541" y="6163204"/>
            <a:ext cx="360656" cy="36065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0" descr="http://icons.iconarchive.com/icons/media-design/hydropro/512/HP-MediaPlayer-Inverse-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78083" y="6163204"/>
            <a:ext cx="360656" cy="360656"/>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3696604" y="3912337"/>
            <a:ext cx="1682255" cy="394082"/>
          </a:xfrm>
          <a:prstGeom prst="rect">
            <a:avLst/>
          </a:prstGeom>
        </p:spPr>
        <p:txBody>
          <a:bodyPr wrap="none">
            <a:spAutoFit/>
          </a:bodyPr>
          <a:lstStyle/>
          <a:p>
            <a:r>
              <a:rPr lang="en-US" sz="1961" dirty="0">
                <a:solidFill>
                  <a:schemeClr val="bg1"/>
                </a:solidFill>
                <a:latin typeface="Tekton Pro" panose="020F0603020208020904" pitchFamily="34" charset="0"/>
              </a:rPr>
              <a:t>Employee only</a:t>
            </a:r>
            <a:endParaRPr lang="en-US" sz="1961" dirty="0">
              <a:solidFill>
                <a:schemeClr val="bg1"/>
              </a:solidFill>
            </a:endParaRPr>
          </a:p>
        </p:txBody>
      </p:sp>
      <p:sp>
        <p:nvSpPr>
          <p:cNvPr id="59" name="TextBox 58"/>
          <p:cNvSpPr txBox="1"/>
          <p:nvPr/>
        </p:nvSpPr>
        <p:spPr>
          <a:xfrm>
            <a:off x="6836801" y="4717700"/>
            <a:ext cx="4447069" cy="1176733"/>
          </a:xfrm>
          <a:prstGeom prst="rect">
            <a:avLst/>
          </a:prstGeom>
          <a:noFill/>
        </p:spPr>
        <p:txBody>
          <a:bodyPr wrap="none" rtlCol="0">
            <a:spAutoFit/>
          </a:bodyPr>
          <a:lstStyle/>
          <a:p>
            <a:r>
              <a:rPr lang="en-US" sz="2353" dirty="0">
                <a:solidFill>
                  <a:schemeClr val="bg1"/>
                </a:solidFill>
                <a:latin typeface="Calibri" panose="020F0502020204030204" pitchFamily="34" charset="0"/>
              </a:rPr>
              <a:t>Enterprise or Time-sensitive event:</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Piracy is not a major issue</a:t>
            </a:r>
          </a:p>
          <a:p>
            <a:pPr marL="336145" indent="-336145">
              <a:buFont typeface="Arial" panose="020B0604020202020204" pitchFamily="34" charset="0"/>
              <a:buChar char="•"/>
            </a:pPr>
            <a:r>
              <a:rPr lang="en-US" sz="2353" dirty="0">
                <a:solidFill>
                  <a:schemeClr val="bg1"/>
                </a:solidFill>
                <a:latin typeface="Calibri" panose="020F0502020204030204" pitchFamily="34" charset="0"/>
              </a:rPr>
              <a:t>Prevent Man-in-the middle </a:t>
            </a:r>
          </a:p>
        </p:txBody>
      </p:sp>
      <p:grpSp>
        <p:nvGrpSpPr>
          <p:cNvPr id="44" name="Group 43"/>
          <p:cNvGrpSpPr/>
          <p:nvPr/>
        </p:nvGrpSpPr>
        <p:grpSpPr>
          <a:xfrm rot="20211811">
            <a:off x="10951602" y="2328906"/>
            <a:ext cx="1045829" cy="531767"/>
            <a:chOff x="4618037" y="3116262"/>
            <a:chExt cx="1066800" cy="542430"/>
          </a:xfrm>
        </p:grpSpPr>
        <p:sp>
          <p:nvSpPr>
            <p:cNvPr id="45" name="Oval Callout 44"/>
            <p:cNvSpPr/>
            <p:nvPr/>
          </p:nvSpPr>
          <p:spPr bwMode="auto">
            <a:xfrm>
              <a:off x="4618037" y="3116262"/>
              <a:ext cx="1066800" cy="533400"/>
            </a:xfrm>
            <a:prstGeom prst="wedgeEllipseCallout">
              <a:avLst/>
            </a:prstGeom>
            <a:solidFill>
              <a:srgbClr val="FF8C00">
                <a:lumMod val="40000"/>
                <a:lumOff val="60000"/>
              </a:srgbClr>
            </a:solidFill>
            <a:ln w="9525" cap="flat" cmpd="sng" algn="ctr">
              <a:noFill/>
              <a:prstDash val="solid"/>
              <a:headEnd type="none" w="med" len="med"/>
              <a:tailEnd type="none" w="med" len="med"/>
            </a:ln>
            <a:effectLst/>
          </p:spPr>
          <p:txBody>
            <a:bodyPr lIns="89642" tIns="89642" rIns="33620" bIns="33620" rtlCol="0" anchor="t" anchorCtr="0"/>
            <a:lstStyle/>
            <a:p>
              <a:pPr algn="ctr" defTabSz="914038">
                <a:defRPr/>
              </a:pPr>
              <a:endParaRPr lang="en-US" sz="1568" kern="0" spc="-10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6" name="TextBox 45"/>
            <p:cNvSpPr txBox="1"/>
            <p:nvPr/>
          </p:nvSpPr>
          <p:spPr>
            <a:xfrm>
              <a:off x="4639169" y="3197027"/>
              <a:ext cx="986167" cy="461665"/>
            </a:xfrm>
            <a:prstGeom prst="rect">
              <a:avLst/>
            </a:prstGeom>
            <a:noFill/>
          </p:spPr>
          <p:txBody>
            <a:bodyPr wrap="none" rtlCol="0">
              <a:spAutoFit/>
            </a:bodyPr>
            <a:lstStyle/>
            <a:p>
              <a:pPr defTabSz="914367">
                <a:defRPr/>
              </a:pPr>
              <a:r>
                <a:rPr lang="en-US" sz="2353" kern="0" dirty="0">
                  <a:solidFill>
                    <a:srgbClr val="C00000"/>
                  </a:solidFill>
                  <a:latin typeface="Lucida Handwriting" panose="03010101010101010101" pitchFamily="66" charset="0"/>
                </a:rPr>
                <a:t>DRM</a:t>
              </a:r>
            </a:p>
          </p:txBody>
        </p:sp>
      </p:grpSp>
      <p:sp>
        <p:nvSpPr>
          <p:cNvPr id="49" name="Oval Callout 48"/>
          <p:cNvSpPr/>
          <p:nvPr/>
        </p:nvSpPr>
        <p:spPr bwMode="auto">
          <a:xfrm rot="20211811">
            <a:off x="10969616" y="5236430"/>
            <a:ext cx="1045829" cy="522914"/>
          </a:xfrm>
          <a:prstGeom prst="wedgeEllipseCallout">
            <a:avLst/>
          </a:prstGeom>
          <a:solidFill>
            <a:srgbClr val="9B4F96">
              <a:lumMod val="20000"/>
              <a:lumOff val="80000"/>
            </a:srgbClr>
          </a:solidFill>
          <a:ln w="9525" cap="flat" cmpd="sng" algn="ctr">
            <a:noFill/>
            <a:prstDash val="solid"/>
            <a:headEnd type="none" w="med" len="med"/>
            <a:tailEnd type="none" w="med" len="med"/>
          </a:ln>
          <a:effectLst/>
        </p:spPr>
        <p:txBody>
          <a:bodyPr lIns="89642" tIns="89642" rIns="33620" bIns="33620" rtlCol="0" anchor="t" anchorCtr="0"/>
          <a:lstStyle/>
          <a:p>
            <a:pPr algn="ctr" defTabSz="914038">
              <a:defRPr/>
            </a:pPr>
            <a:endParaRPr lang="en-US" sz="1568" kern="0" spc="-10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7" name="TextBox 56"/>
          <p:cNvSpPr txBox="1"/>
          <p:nvPr/>
        </p:nvSpPr>
        <p:spPr>
          <a:xfrm rot="20211811">
            <a:off x="11108929" y="5319457"/>
            <a:ext cx="767203" cy="452590"/>
          </a:xfrm>
          <a:prstGeom prst="rect">
            <a:avLst/>
          </a:prstGeom>
          <a:noFill/>
        </p:spPr>
        <p:txBody>
          <a:bodyPr wrap="none" rtlCol="0">
            <a:spAutoFit/>
          </a:bodyPr>
          <a:lstStyle/>
          <a:p>
            <a:pPr defTabSz="914367"/>
            <a:r>
              <a:rPr lang="en-US" sz="2353" dirty="0">
                <a:solidFill>
                  <a:srgbClr val="7030A0"/>
                </a:solidFill>
                <a:latin typeface="Lucida Handwriting" panose="03010101010101010101" pitchFamily="66" charset="0"/>
              </a:rPr>
              <a:t>AES</a:t>
            </a:r>
          </a:p>
        </p:txBody>
      </p:sp>
    </p:spTree>
    <p:extLst>
      <p:ext uri="{BB962C8B-B14F-4D97-AF65-F5344CB8AC3E}">
        <p14:creationId xmlns:p14="http://schemas.microsoft.com/office/powerpoint/2010/main" val="40418197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710852"/>
            <a:ext cx="12191999" cy="1045829"/>
          </a:xfrm>
        </p:spPr>
        <p:txBody>
          <a:bodyPr/>
          <a:lstStyle/>
          <a:p>
            <a:pPr algn="ctr"/>
            <a:r>
              <a:rPr lang="en-US" dirty="0" smtClean="0">
                <a:solidFill>
                  <a:srgbClr val="000000"/>
                </a:solidFill>
              </a:rPr>
              <a:t>Video for Office 365</a:t>
            </a:r>
            <a:endParaRPr lang="en-US" dirty="0">
              <a:solidFill>
                <a:srgbClr val="000000"/>
              </a:solidFill>
            </a:endParaRPr>
          </a:p>
        </p:txBody>
      </p:sp>
      <p:grpSp>
        <p:nvGrpSpPr>
          <p:cNvPr id="6" name="Group 5"/>
          <p:cNvGrpSpPr/>
          <p:nvPr/>
        </p:nvGrpSpPr>
        <p:grpSpPr>
          <a:xfrm>
            <a:off x="792153" y="3429000"/>
            <a:ext cx="4635195" cy="2775928"/>
            <a:chOff x="808037" y="3497262"/>
            <a:chExt cx="4728140" cy="2831591"/>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037" y="3497262"/>
              <a:ext cx="4728140" cy="2831591"/>
            </a:xfrm>
            <a:prstGeom prst="rect">
              <a:avLst/>
            </a:prstGeom>
          </p:spPr>
        </p:pic>
        <p:pic>
          <p:nvPicPr>
            <p:cNvPr id="4" name="Picture 3"/>
            <p:cNvPicPr>
              <a:picLocks noChangeAspect="1"/>
            </p:cNvPicPr>
            <p:nvPr/>
          </p:nvPicPr>
          <p:blipFill rotWithShape="1">
            <a:blip r:embed="rId4"/>
            <a:srcRect l="1299" t="1175" r="2315" b="1"/>
            <a:stretch/>
          </p:blipFill>
          <p:spPr>
            <a:xfrm>
              <a:off x="1431725" y="3655505"/>
              <a:ext cx="3413715" cy="1914525"/>
            </a:xfrm>
            <a:prstGeom prst="rect">
              <a:avLst/>
            </a:prstGeom>
            <a:noFill/>
            <a:ln>
              <a:noFill/>
            </a:ln>
          </p:spPr>
        </p:pic>
      </p:grpSp>
      <p:sp>
        <p:nvSpPr>
          <p:cNvPr id="7" name="TextBox 6"/>
          <p:cNvSpPr txBox="1"/>
          <p:nvPr/>
        </p:nvSpPr>
        <p:spPr>
          <a:xfrm>
            <a:off x="5199575" y="3420918"/>
            <a:ext cx="4198837" cy="615522"/>
          </a:xfrm>
          <a:prstGeom prst="rect">
            <a:avLst/>
          </a:prstGeom>
          <a:noFill/>
        </p:spPr>
        <p:txBody>
          <a:bodyPr wrap="none" lIns="179285" tIns="143428" rIns="179285" bIns="143428" rtlCol="0">
            <a:spAutoFit/>
          </a:bodyPr>
          <a:lstStyle/>
          <a:p>
            <a:pPr defTabSz="914367">
              <a:lnSpc>
                <a:spcPct val="90000"/>
              </a:lnSpc>
              <a:spcAft>
                <a:spcPts val="588"/>
              </a:spcAft>
            </a:pPr>
            <a:r>
              <a:rPr lang="en-US" sz="2353" dirty="0">
                <a:gradFill>
                  <a:gsLst>
                    <a:gs pos="2917">
                      <a:srgbClr val="505050"/>
                    </a:gs>
                    <a:gs pos="30000">
                      <a:srgbClr val="505050"/>
                    </a:gs>
                  </a:gsLst>
                  <a:lin ang="5400000" scaled="0"/>
                </a:gradFill>
              </a:rPr>
              <a:t>simple | fast | mobile | secure</a:t>
            </a:r>
          </a:p>
        </p:txBody>
      </p:sp>
      <p:sp>
        <p:nvSpPr>
          <p:cNvPr id="10" name="TextBox 9"/>
          <p:cNvSpPr txBox="1"/>
          <p:nvPr/>
        </p:nvSpPr>
        <p:spPr>
          <a:xfrm>
            <a:off x="7664744" y="5937900"/>
            <a:ext cx="3725503" cy="534056"/>
          </a:xfrm>
          <a:prstGeom prst="rect">
            <a:avLst/>
          </a:prstGeom>
          <a:noFill/>
        </p:spPr>
        <p:txBody>
          <a:bodyPr wrap="none" lIns="179285" tIns="143428" rIns="179285" bIns="143428" rtlCol="0">
            <a:spAutoFit/>
          </a:bodyPr>
          <a:lstStyle/>
          <a:p>
            <a:pPr defTabSz="914367">
              <a:lnSpc>
                <a:spcPct val="90000"/>
              </a:lnSpc>
              <a:spcAft>
                <a:spcPts val="588"/>
              </a:spcAft>
            </a:pPr>
            <a:r>
              <a:rPr lang="en-US" sz="1765" dirty="0">
                <a:solidFill>
                  <a:srgbClr val="FFFFFF"/>
                </a:solidFill>
              </a:rPr>
              <a:t>powered by Azure Media Services</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2860" y="515620"/>
            <a:ext cx="1792850" cy="621040"/>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9202" y="5523195"/>
            <a:ext cx="2640401" cy="612199"/>
          </a:xfrm>
          <a:prstGeom prst="rect">
            <a:avLst/>
          </a:prstGeom>
        </p:spPr>
      </p:pic>
      <p:sp>
        <p:nvSpPr>
          <p:cNvPr id="5" name="Rectangle 4"/>
          <p:cNvSpPr/>
          <p:nvPr/>
        </p:nvSpPr>
        <p:spPr>
          <a:xfrm>
            <a:off x="5289206" y="4036440"/>
            <a:ext cx="6740751" cy="724143"/>
          </a:xfrm>
          <a:prstGeom prst="rect">
            <a:avLst/>
          </a:prstGeom>
        </p:spPr>
        <p:txBody>
          <a:bodyPr wrap="square">
            <a:spAutoFit/>
          </a:bodyPr>
          <a:lstStyle/>
          <a:p>
            <a:pPr defTabSz="914367"/>
            <a:r>
              <a:rPr lang="en-US" sz="1372" dirty="0">
                <a:solidFill>
                  <a:srgbClr val="505050"/>
                </a:solidFill>
              </a:rPr>
              <a:t>Secure, cloud-based video upload, storage and optimized playback for the enterprise</a:t>
            </a:r>
          </a:p>
          <a:p>
            <a:pPr defTabSz="914367"/>
            <a:r>
              <a:rPr lang="en-US" sz="1372" dirty="0">
                <a:solidFill>
                  <a:srgbClr val="505050"/>
                </a:solidFill>
              </a:rPr>
              <a:t>Create, manage and subscribe to various channels</a:t>
            </a:r>
          </a:p>
          <a:p>
            <a:pPr defTabSz="914367"/>
            <a:r>
              <a:rPr lang="en-US" sz="1372" dirty="0">
                <a:solidFill>
                  <a:srgbClr val="505050"/>
                </a:solidFill>
              </a:rPr>
              <a:t>Capture, share and discover from any device</a:t>
            </a:r>
          </a:p>
        </p:txBody>
      </p:sp>
      <p:cxnSp>
        <p:nvCxnSpPr>
          <p:cNvPr id="9" name="Straight Connector 8"/>
          <p:cNvCxnSpPr/>
          <p:nvPr/>
        </p:nvCxnSpPr>
        <p:spPr>
          <a:xfrm>
            <a:off x="5408476" y="4008132"/>
            <a:ext cx="6420711"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8339" t="5696" r="50572" b="17287"/>
          <a:stretch/>
        </p:blipFill>
        <p:spPr>
          <a:xfrm>
            <a:off x="186811" y="2906472"/>
            <a:ext cx="1148505" cy="234118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9621" y="3279209"/>
            <a:ext cx="918890" cy="1643832"/>
          </a:xfrm>
          <a:prstGeom prst="rect">
            <a:avLst/>
          </a:prstGeom>
        </p:spPr>
      </p:pic>
    </p:spTree>
    <p:extLst>
      <p:ext uri="{BB962C8B-B14F-4D97-AF65-F5344CB8AC3E}">
        <p14:creationId xmlns:p14="http://schemas.microsoft.com/office/powerpoint/2010/main" val="69681870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57" name="Group 59"/>
          <p:cNvGrpSpPr/>
          <p:nvPr/>
        </p:nvGrpSpPr>
        <p:grpSpPr>
          <a:xfrm rot="11807813">
            <a:off x="5569453" y="605761"/>
            <a:ext cx="5580183" cy="2056020"/>
            <a:chOff x="707968" y="2915746"/>
            <a:chExt cx="2009847" cy="1064986"/>
          </a:xfrm>
        </p:grpSpPr>
        <p:pic>
          <p:nvPicPr>
            <p:cNvPr id="58" name="Picture 57" descr="Cloud.png"/>
            <p:cNvPicPr>
              <a:picLocks noChangeAspect="1"/>
            </p:cNvPicPr>
            <p:nvPr/>
          </p:nvPicPr>
          <p:blipFill>
            <a:blip r:embed="rId3" cstate="screen">
              <a:grayscl/>
            </a:blip>
            <a:stretch>
              <a:fillRect/>
            </a:stretch>
          </p:blipFill>
          <p:spPr>
            <a:xfrm>
              <a:off x="707968" y="2915746"/>
              <a:ext cx="2009847" cy="1064986"/>
            </a:xfrm>
            <a:prstGeom prst="rect">
              <a:avLst/>
            </a:prstGeom>
          </p:spPr>
        </p:pic>
        <p:sp>
          <p:nvSpPr>
            <p:cNvPr id="59" name="TextBox 58"/>
            <p:cNvSpPr txBox="1"/>
            <p:nvPr/>
          </p:nvSpPr>
          <p:spPr>
            <a:xfrm>
              <a:off x="1510316" y="3780405"/>
              <a:ext cx="23" cy="114785"/>
            </a:xfrm>
            <a:prstGeom prst="rect">
              <a:avLst/>
            </a:prstGeom>
            <a:noFill/>
          </p:spPr>
          <p:txBody>
            <a:bodyPr wrap="none" lIns="0" tIns="0" rIns="0" bIns="0" rtlCol="0">
              <a:spAutoFit/>
            </a:bodyPr>
            <a:lstStyle/>
            <a:p>
              <a:pPr marL="460286" indent="-460286" defTabSz="914367">
                <a:lnSpc>
                  <a:spcPct val="90000"/>
                </a:lnSpc>
                <a:spcBef>
                  <a:spcPct val="20000"/>
                </a:spcBef>
                <a:buSzPct val="80000"/>
              </a:pPr>
              <a:endParaRPr lang="en-US" sz="1600" dirty="0">
                <a:solidFill>
                  <a:srgbClr val="5F5F5F"/>
                </a:solidFill>
                <a:latin typeface="Segoe WP" pitchFamily="34" charset="0"/>
              </a:endParaRPr>
            </a:p>
          </p:txBody>
        </p:sp>
      </p:grpSp>
      <p:grpSp>
        <p:nvGrpSpPr>
          <p:cNvPr id="53" name="Group 59"/>
          <p:cNvGrpSpPr/>
          <p:nvPr/>
        </p:nvGrpSpPr>
        <p:grpSpPr>
          <a:xfrm>
            <a:off x="372402" y="47513"/>
            <a:ext cx="4781402" cy="2814165"/>
            <a:chOff x="707968" y="2915746"/>
            <a:chExt cx="2009847" cy="1064986"/>
          </a:xfrm>
        </p:grpSpPr>
        <p:pic>
          <p:nvPicPr>
            <p:cNvPr id="55" name="Picture 54" descr="Cloud.png"/>
            <p:cNvPicPr>
              <a:picLocks noChangeAspect="1"/>
            </p:cNvPicPr>
            <p:nvPr/>
          </p:nvPicPr>
          <p:blipFill>
            <a:blip r:embed="rId3" cstate="screen">
              <a:grayscl/>
            </a:blip>
            <a:stretch>
              <a:fillRect/>
            </a:stretch>
          </p:blipFill>
          <p:spPr>
            <a:xfrm>
              <a:off x="707968" y="2915746"/>
              <a:ext cx="2009847" cy="1064986"/>
            </a:xfrm>
            <a:prstGeom prst="rect">
              <a:avLst/>
            </a:prstGeom>
          </p:spPr>
        </p:pic>
        <p:sp>
          <p:nvSpPr>
            <p:cNvPr id="56" name="TextBox 55"/>
            <p:cNvSpPr txBox="1"/>
            <p:nvPr/>
          </p:nvSpPr>
          <p:spPr>
            <a:xfrm>
              <a:off x="1510314" y="3789764"/>
              <a:ext cx="27" cy="83861"/>
            </a:xfrm>
            <a:prstGeom prst="rect">
              <a:avLst/>
            </a:prstGeom>
            <a:noFill/>
          </p:spPr>
          <p:txBody>
            <a:bodyPr wrap="none" lIns="0" tIns="0" rIns="0" bIns="0" rtlCol="0">
              <a:spAutoFit/>
            </a:bodyPr>
            <a:lstStyle/>
            <a:p>
              <a:pPr marL="460286" indent="-460286" defTabSz="914367">
                <a:lnSpc>
                  <a:spcPct val="90000"/>
                </a:lnSpc>
                <a:spcBef>
                  <a:spcPct val="20000"/>
                </a:spcBef>
                <a:buSzPct val="80000"/>
              </a:pPr>
              <a:endParaRPr lang="en-US" sz="1600" dirty="0">
                <a:solidFill>
                  <a:srgbClr val="5F5F5F"/>
                </a:solidFill>
                <a:latin typeface="Segoe WP" pitchFamily="34" charset="0"/>
              </a:endParaRPr>
            </a:p>
          </p:txBody>
        </p:sp>
      </p:grpSp>
      <p:sp>
        <p:nvSpPr>
          <p:cNvPr id="13" name="Rectangle 12"/>
          <p:cNvSpPr/>
          <p:nvPr/>
        </p:nvSpPr>
        <p:spPr>
          <a:xfrm rot="17551738">
            <a:off x="454043" y="938836"/>
            <a:ext cx="1851439" cy="573280"/>
          </a:xfrm>
          <a:prstGeom prst="rect">
            <a:avLst/>
          </a:prstGeom>
        </p:spPr>
        <p:txBody>
          <a:bodyPr wrap="square">
            <a:spAutoFit/>
          </a:bodyPr>
          <a:lstStyle/>
          <a:p>
            <a:pPr defTabSz="914367"/>
            <a:r>
              <a:rPr lang="en-US" sz="3137" spc="-294" dirty="0">
                <a:solidFill>
                  <a:srgbClr val="0072C6"/>
                </a:solidFill>
                <a:latin typeface="Segoe UI Semilight" panose="020B0402040204020203" pitchFamily="34" charset="0"/>
                <a:cs typeface="Segoe UI Semilight" panose="020B0402040204020203" pitchFamily="34" charset="0"/>
              </a:rPr>
              <a:t>Powered By</a:t>
            </a:r>
          </a:p>
        </p:txBody>
      </p:sp>
      <p:sp>
        <p:nvSpPr>
          <p:cNvPr id="23" name="Rectangle 22"/>
          <p:cNvSpPr/>
          <p:nvPr/>
        </p:nvSpPr>
        <p:spPr>
          <a:xfrm>
            <a:off x="1292263" y="135546"/>
            <a:ext cx="9606648" cy="2428897"/>
          </a:xfrm>
          <a:prstGeom prst="rect">
            <a:avLst/>
          </a:prstGeom>
        </p:spPr>
        <p:txBody>
          <a:bodyPr wrap="square">
            <a:spAutoFit/>
          </a:bodyPr>
          <a:lstStyle/>
          <a:p>
            <a:pPr defTabSz="914367"/>
            <a:r>
              <a:rPr lang="en-US" sz="15195" spc="-980" dirty="0">
                <a:solidFill>
                  <a:srgbClr val="0072C6"/>
                </a:solidFill>
                <a:latin typeface="Segoe UI Semilight" panose="020B0402040204020203" pitchFamily="34" charset="0"/>
                <a:cs typeface="Segoe UI Semilight" panose="020B0402040204020203" pitchFamily="34" charset="0"/>
              </a:rPr>
              <a:t>Azure Media</a:t>
            </a:r>
          </a:p>
        </p:txBody>
      </p:sp>
      <p:grpSp>
        <p:nvGrpSpPr>
          <p:cNvPr id="11" name="Group 1"/>
          <p:cNvGrpSpPr/>
          <p:nvPr/>
        </p:nvGrpSpPr>
        <p:grpSpPr>
          <a:xfrm>
            <a:off x="215038" y="3388897"/>
            <a:ext cx="6406492" cy="2410378"/>
            <a:chOff x="219349" y="4015088"/>
            <a:chExt cx="6534956" cy="2458711"/>
          </a:xfrm>
          <a:effectLst/>
        </p:grpSpPr>
        <p:grpSp>
          <p:nvGrpSpPr>
            <p:cNvPr id="60" name="Group 2"/>
            <p:cNvGrpSpPr/>
            <p:nvPr/>
          </p:nvGrpSpPr>
          <p:grpSpPr>
            <a:xfrm rot="10441155">
              <a:off x="219349" y="4015088"/>
              <a:ext cx="6534956" cy="2458711"/>
              <a:chOff x="707968" y="2915746"/>
              <a:chExt cx="2009847" cy="1064986"/>
            </a:xfrm>
          </p:grpSpPr>
          <p:pic>
            <p:nvPicPr>
              <p:cNvPr id="61" name="Picture 8" descr="Cloud.png"/>
              <p:cNvPicPr>
                <a:picLocks noChangeAspect="1"/>
              </p:cNvPicPr>
              <p:nvPr/>
            </p:nvPicPr>
            <p:blipFill>
              <a:blip r:embed="rId3" cstate="screen">
                <a:grayscl/>
              </a:blip>
              <a:stretch>
                <a:fillRect/>
              </a:stretch>
            </p:blipFill>
            <p:spPr>
              <a:xfrm>
                <a:off x="707968" y="2915746"/>
                <a:ext cx="2009847" cy="1064986"/>
              </a:xfrm>
              <a:prstGeom prst="rect">
                <a:avLst/>
              </a:prstGeom>
            </p:spPr>
          </p:pic>
          <p:sp>
            <p:nvSpPr>
              <p:cNvPr id="62" name="TextBox 9"/>
              <p:cNvSpPr txBox="1"/>
              <p:nvPr/>
            </p:nvSpPr>
            <p:spPr>
              <a:xfrm>
                <a:off x="1510318" y="3788844"/>
                <a:ext cx="20" cy="97910"/>
              </a:xfrm>
              <a:prstGeom prst="rect">
                <a:avLst/>
              </a:prstGeom>
              <a:noFill/>
            </p:spPr>
            <p:txBody>
              <a:bodyPr wrap="none" lIns="0" tIns="0" rIns="0" bIns="0" rtlCol="0">
                <a:spAutoFit/>
              </a:bodyPr>
              <a:lstStyle/>
              <a:p>
                <a:pPr marL="460286" indent="-460286" defTabSz="914367">
                  <a:lnSpc>
                    <a:spcPct val="90000"/>
                  </a:lnSpc>
                  <a:spcBef>
                    <a:spcPct val="20000"/>
                  </a:spcBef>
                  <a:buSzPct val="80000"/>
                </a:pPr>
                <a:endParaRPr lang="en-US" sz="1600" dirty="0">
                  <a:solidFill>
                    <a:srgbClr val="5F5F5F"/>
                  </a:solidFill>
                  <a:latin typeface="Segoe WP" pitchFamily="34" charset="0"/>
                </a:endParaRPr>
              </a:p>
            </p:txBody>
          </p:sp>
        </p:grpSp>
        <p:pic>
          <p:nvPicPr>
            <p:cNvPr id="28" name="Picture 3"/>
            <p:cNvPicPr>
              <a:picLocks noChangeAspect="1"/>
            </p:cNvPicPr>
            <p:nvPr/>
          </p:nvPicPr>
          <p:blipFill rotWithShape="1">
            <a:blip r:embed="rId4"/>
            <a:srcRect r="47054"/>
            <a:stretch/>
          </p:blipFill>
          <p:spPr>
            <a:xfrm>
              <a:off x="4652502" y="4403995"/>
              <a:ext cx="1439633" cy="669468"/>
            </a:xfrm>
            <a:prstGeom prst="rect">
              <a:avLst/>
            </a:prstGeom>
            <a:ln>
              <a:noFill/>
            </a:ln>
            <a:effectLst/>
          </p:spPr>
        </p:pic>
        <p:pic>
          <p:nvPicPr>
            <p:cNvPr id="29" name="Picture 4"/>
            <p:cNvPicPr>
              <a:picLocks noChangeAspect="1"/>
            </p:cNvPicPr>
            <p:nvPr/>
          </p:nvPicPr>
          <p:blipFill>
            <a:blip r:embed="rId5"/>
            <a:stretch>
              <a:fillRect/>
            </a:stretch>
          </p:blipFill>
          <p:spPr>
            <a:xfrm>
              <a:off x="3927064" y="5450497"/>
              <a:ext cx="1795808" cy="715896"/>
            </a:xfrm>
            <a:prstGeom prst="rect">
              <a:avLst/>
            </a:prstGeom>
            <a:ln>
              <a:noFill/>
            </a:ln>
            <a:effectLst/>
          </p:spPr>
        </p:pic>
        <p:pic>
          <p:nvPicPr>
            <p:cNvPr id="30"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87443" y="4323972"/>
              <a:ext cx="2163957" cy="590170"/>
            </a:xfrm>
            <a:prstGeom prst="rect">
              <a:avLst/>
            </a:prstGeom>
            <a:ln>
              <a:noFill/>
            </a:ln>
            <a:effectLst/>
          </p:spPr>
        </p:pic>
        <p:pic>
          <p:nvPicPr>
            <p:cNvPr id="35" name="Picture 6"/>
            <p:cNvPicPr>
              <a:picLocks noChangeAspect="1"/>
            </p:cNvPicPr>
            <p:nvPr/>
          </p:nvPicPr>
          <p:blipFill>
            <a:blip r:embed="rId7"/>
            <a:stretch>
              <a:fillRect/>
            </a:stretch>
          </p:blipFill>
          <p:spPr>
            <a:xfrm>
              <a:off x="426898" y="4900663"/>
              <a:ext cx="1516855" cy="410816"/>
            </a:xfrm>
            <a:prstGeom prst="rect">
              <a:avLst/>
            </a:prstGeom>
            <a:ln>
              <a:noFill/>
            </a:ln>
            <a:effectLst/>
          </p:spPr>
        </p:pic>
        <p:pic>
          <p:nvPicPr>
            <p:cNvPr id="37"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60907" y="5177905"/>
              <a:ext cx="1145260" cy="800213"/>
            </a:xfrm>
            <a:prstGeom prst="rect">
              <a:avLst/>
            </a:prstGeom>
            <a:ln>
              <a:noFill/>
            </a:ln>
            <a:effectLst/>
          </p:spPr>
        </p:pic>
      </p:grpSp>
      <p:grpSp>
        <p:nvGrpSpPr>
          <p:cNvPr id="12" name="Group 23"/>
          <p:cNvGrpSpPr/>
          <p:nvPr/>
        </p:nvGrpSpPr>
        <p:grpSpPr>
          <a:xfrm>
            <a:off x="6107126" y="3339359"/>
            <a:ext cx="5516663" cy="2814165"/>
            <a:chOff x="6229586" y="3964557"/>
            <a:chExt cx="5627284" cy="2870595"/>
          </a:xfrm>
        </p:grpSpPr>
        <p:grpSp>
          <p:nvGrpSpPr>
            <p:cNvPr id="63" name="Group 59"/>
            <p:cNvGrpSpPr/>
            <p:nvPr/>
          </p:nvGrpSpPr>
          <p:grpSpPr>
            <a:xfrm rot="20935838">
              <a:off x="6343770" y="3964557"/>
              <a:ext cx="5513100" cy="2870595"/>
              <a:chOff x="707968" y="2915746"/>
              <a:chExt cx="2009847" cy="1064986"/>
            </a:xfrm>
          </p:grpSpPr>
          <p:pic>
            <p:nvPicPr>
              <p:cNvPr id="64" name="Picture 44" descr="Cloud.png"/>
              <p:cNvPicPr>
                <a:picLocks noChangeAspect="1"/>
              </p:cNvPicPr>
              <p:nvPr/>
            </p:nvPicPr>
            <p:blipFill>
              <a:blip r:embed="rId3" cstate="screen">
                <a:grayscl/>
              </a:blip>
              <a:stretch>
                <a:fillRect/>
              </a:stretch>
            </p:blipFill>
            <p:spPr>
              <a:xfrm>
                <a:off x="707968" y="2915746"/>
                <a:ext cx="2009847" cy="1064986"/>
              </a:xfrm>
              <a:prstGeom prst="rect">
                <a:avLst/>
              </a:prstGeom>
            </p:spPr>
          </p:pic>
          <p:sp>
            <p:nvSpPr>
              <p:cNvPr id="65" name="TextBox 45"/>
              <p:cNvSpPr txBox="1"/>
              <p:nvPr/>
            </p:nvSpPr>
            <p:spPr>
              <a:xfrm>
                <a:off x="1510316" y="3795869"/>
                <a:ext cx="24" cy="83861"/>
              </a:xfrm>
              <a:prstGeom prst="rect">
                <a:avLst/>
              </a:prstGeom>
              <a:noFill/>
            </p:spPr>
            <p:txBody>
              <a:bodyPr wrap="none" lIns="0" tIns="0" rIns="0" bIns="0" rtlCol="0">
                <a:spAutoFit/>
              </a:bodyPr>
              <a:lstStyle/>
              <a:p>
                <a:pPr marL="460286" indent="-460286" defTabSz="914367">
                  <a:lnSpc>
                    <a:spcPct val="90000"/>
                  </a:lnSpc>
                  <a:spcBef>
                    <a:spcPct val="20000"/>
                  </a:spcBef>
                  <a:buSzPct val="80000"/>
                </a:pPr>
                <a:endParaRPr lang="en-US" sz="1600" dirty="0">
                  <a:solidFill>
                    <a:srgbClr val="5F5F5F"/>
                  </a:solidFill>
                  <a:latin typeface="Segoe WP" pitchFamily="34" charset="0"/>
                </a:endParaRPr>
              </a:p>
            </p:txBody>
          </p:sp>
        </p:grpSp>
        <p:pic>
          <p:nvPicPr>
            <p:cNvPr id="31" name="Picture 25"/>
            <p:cNvPicPr>
              <a:picLocks noChangeAspect="1"/>
            </p:cNvPicPr>
            <p:nvPr/>
          </p:nvPicPr>
          <p:blipFill>
            <a:blip r:embed="rId9"/>
            <a:stretch>
              <a:fillRect/>
            </a:stretch>
          </p:blipFill>
          <p:spPr>
            <a:xfrm>
              <a:off x="6229586" y="4793870"/>
              <a:ext cx="1241952" cy="1174209"/>
            </a:xfrm>
            <a:prstGeom prst="rect">
              <a:avLst/>
            </a:prstGeom>
            <a:ln>
              <a:noFill/>
            </a:ln>
            <a:effectLst/>
          </p:spPr>
        </p:pic>
        <p:pic>
          <p:nvPicPr>
            <p:cNvPr id="32"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307216" y="4689465"/>
              <a:ext cx="1812714" cy="957854"/>
            </a:xfrm>
            <a:prstGeom prst="rect">
              <a:avLst/>
            </a:prstGeom>
            <a:ln>
              <a:noFill/>
            </a:ln>
            <a:effectLst/>
          </p:spPr>
        </p:pic>
        <p:pic>
          <p:nvPicPr>
            <p:cNvPr id="33" name="Picture 3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09774" y="5892162"/>
              <a:ext cx="1854314" cy="562752"/>
            </a:xfrm>
            <a:prstGeom prst="rect">
              <a:avLst/>
            </a:prstGeom>
            <a:ln>
              <a:noFill/>
            </a:ln>
            <a:effectLst/>
          </p:spPr>
        </p:pic>
        <p:pic>
          <p:nvPicPr>
            <p:cNvPr id="34" name="Picture 4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791682" y="4169961"/>
              <a:ext cx="2325774" cy="604910"/>
            </a:xfrm>
            <a:prstGeom prst="rect">
              <a:avLst/>
            </a:prstGeom>
            <a:ln>
              <a:noFill/>
            </a:ln>
            <a:effectLst/>
          </p:spPr>
        </p:pic>
        <p:pic>
          <p:nvPicPr>
            <p:cNvPr id="36" name="Picture 42"/>
            <p:cNvPicPr>
              <a:picLocks noChangeAspect="1"/>
            </p:cNvPicPr>
            <p:nvPr/>
          </p:nvPicPr>
          <p:blipFill>
            <a:blip r:embed="rId13"/>
            <a:stretch>
              <a:fillRect/>
            </a:stretch>
          </p:blipFill>
          <p:spPr>
            <a:xfrm>
              <a:off x="7758863" y="5948454"/>
              <a:ext cx="1407834" cy="435878"/>
            </a:xfrm>
            <a:prstGeom prst="rect">
              <a:avLst/>
            </a:prstGeom>
            <a:ln>
              <a:noFill/>
            </a:ln>
            <a:effectLst/>
          </p:spPr>
        </p:pic>
        <p:pic>
          <p:nvPicPr>
            <p:cNvPr id="38" name="Picture 43"/>
            <p:cNvPicPr>
              <a:picLocks noChangeAspect="1"/>
            </p:cNvPicPr>
            <p:nvPr/>
          </p:nvPicPr>
          <p:blipFill>
            <a:blip r:embed="rId14"/>
            <a:stretch>
              <a:fillRect/>
            </a:stretch>
          </p:blipFill>
          <p:spPr>
            <a:xfrm>
              <a:off x="7923699" y="4483239"/>
              <a:ext cx="824293" cy="1298260"/>
            </a:xfrm>
            <a:prstGeom prst="rect">
              <a:avLst/>
            </a:prstGeom>
            <a:ln>
              <a:noFill/>
            </a:ln>
            <a:effectLst/>
          </p:spPr>
        </p:pic>
      </p:grpSp>
      <p:sp>
        <p:nvSpPr>
          <p:cNvPr id="39" name="Rectangle 38"/>
          <p:cNvSpPr/>
          <p:nvPr/>
        </p:nvSpPr>
        <p:spPr>
          <a:xfrm>
            <a:off x="2195303" y="-30818"/>
            <a:ext cx="4031438" cy="1086215"/>
          </a:xfrm>
          <a:prstGeom prst="rect">
            <a:avLst/>
          </a:prstGeom>
        </p:spPr>
        <p:txBody>
          <a:bodyPr wrap="square">
            <a:spAutoFit/>
          </a:bodyPr>
          <a:lstStyle/>
          <a:p>
            <a:pPr defTabSz="914367"/>
            <a:r>
              <a:rPr lang="en-US" sz="6470" spc="-294" dirty="0">
                <a:solidFill>
                  <a:srgbClr val="0072C6"/>
                </a:solidFill>
                <a:latin typeface="Segoe UI Semilight" panose="020B0402040204020203" pitchFamily="34" charset="0"/>
                <a:cs typeface="Segoe UI Semilight" panose="020B0402040204020203" pitchFamily="34" charset="0"/>
              </a:rPr>
              <a:t>Microsoft</a:t>
            </a:r>
          </a:p>
        </p:txBody>
      </p:sp>
      <p:sp>
        <p:nvSpPr>
          <p:cNvPr id="42" name="Rectangle 41"/>
          <p:cNvSpPr/>
          <p:nvPr/>
        </p:nvSpPr>
        <p:spPr>
          <a:xfrm>
            <a:off x="7810482" y="1913354"/>
            <a:ext cx="3692542" cy="1086215"/>
          </a:xfrm>
          <a:prstGeom prst="rect">
            <a:avLst/>
          </a:prstGeom>
        </p:spPr>
        <p:txBody>
          <a:bodyPr wrap="square">
            <a:spAutoFit/>
          </a:bodyPr>
          <a:lstStyle/>
          <a:p>
            <a:pPr defTabSz="914367"/>
            <a:r>
              <a:rPr lang="en-US" sz="6470" spc="-294" dirty="0">
                <a:solidFill>
                  <a:srgbClr val="0072C6"/>
                </a:solidFill>
                <a:latin typeface="Segoe UI Semilight" panose="020B0402040204020203" pitchFamily="34" charset="0"/>
                <a:cs typeface="Segoe UI Semilight" panose="020B0402040204020203" pitchFamily="34" charset="0"/>
              </a:rPr>
              <a:t>Services</a:t>
            </a:r>
          </a:p>
        </p:txBody>
      </p:sp>
      <p:sp>
        <p:nvSpPr>
          <p:cNvPr id="68" name="TextBox 77"/>
          <p:cNvSpPr txBox="1"/>
          <p:nvPr/>
        </p:nvSpPr>
        <p:spPr>
          <a:xfrm>
            <a:off x="5768657" y="4244550"/>
            <a:ext cx="65" cy="221599"/>
          </a:xfrm>
          <a:prstGeom prst="rect">
            <a:avLst/>
          </a:prstGeom>
          <a:noFill/>
        </p:spPr>
        <p:txBody>
          <a:bodyPr wrap="none" lIns="0" tIns="0" rIns="0" bIns="0" rtlCol="0">
            <a:spAutoFit/>
          </a:bodyPr>
          <a:lstStyle/>
          <a:p>
            <a:pPr marL="460286" indent="-460286" defTabSz="914367">
              <a:lnSpc>
                <a:spcPct val="90000"/>
              </a:lnSpc>
              <a:spcBef>
                <a:spcPct val="20000"/>
              </a:spcBef>
              <a:buSzPct val="80000"/>
            </a:pPr>
            <a:endParaRPr lang="en-US" sz="1600" dirty="0">
              <a:solidFill>
                <a:srgbClr val="5F5F5F"/>
              </a:solidFill>
              <a:latin typeface="Segoe WP" pitchFamily="34" charset="0"/>
            </a:endParaRPr>
          </a:p>
        </p:txBody>
      </p:sp>
      <p:grpSp>
        <p:nvGrpSpPr>
          <p:cNvPr id="6" name="Group 5"/>
          <p:cNvGrpSpPr/>
          <p:nvPr/>
        </p:nvGrpSpPr>
        <p:grpSpPr>
          <a:xfrm>
            <a:off x="3886285" y="2233232"/>
            <a:ext cx="4783569" cy="2450780"/>
            <a:chOff x="3964212" y="2277516"/>
            <a:chExt cx="4879490" cy="2499923"/>
          </a:xfrm>
        </p:grpSpPr>
        <p:pic>
          <p:nvPicPr>
            <p:cNvPr id="67" name="Picture 76" descr="Cloud.png"/>
            <p:cNvPicPr>
              <a:picLocks noChangeAspect="1"/>
            </p:cNvPicPr>
            <p:nvPr/>
          </p:nvPicPr>
          <p:blipFill>
            <a:blip r:embed="rId3" cstate="screen">
              <a:grayscl/>
            </a:blip>
            <a:stretch>
              <a:fillRect/>
            </a:stretch>
          </p:blipFill>
          <p:spPr>
            <a:xfrm>
              <a:off x="4188701" y="2277516"/>
              <a:ext cx="4247489" cy="2499923"/>
            </a:xfrm>
            <a:prstGeom prst="rect">
              <a:avLst/>
            </a:prstGeom>
          </p:spPr>
        </p:pic>
        <p:pic>
          <p:nvPicPr>
            <p:cNvPr id="41" name="Buildi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33732" y="2374211"/>
              <a:ext cx="856303" cy="856303"/>
            </a:xfrm>
            <a:prstGeom prst="rect">
              <a:avLst/>
            </a:prstGeom>
          </p:spPr>
        </p:pic>
        <p:sp>
          <p:nvSpPr>
            <p:cNvPr id="69" name="Rectangle 75"/>
            <p:cNvSpPr/>
            <p:nvPr/>
          </p:nvSpPr>
          <p:spPr>
            <a:xfrm>
              <a:off x="3964212" y="2747390"/>
              <a:ext cx="4879490" cy="1480788"/>
            </a:xfrm>
            <a:prstGeom prst="rect">
              <a:avLst/>
            </a:prstGeom>
            <a:effectLst/>
          </p:spPr>
          <p:txBody>
            <a:bodyPr wrap="square">
              <a:spAutoFit/>
            </a:bodyPr>
            <a:lstStyle/>
            <a:p>
              <a:pPr algn="ctr" defTabSz="914367">
                <a:lnSpc>
                  <a:spcPts val="5254"/>
                </a:lnSpc>
              </a:pPr>
              <a:r>
                <a:rPr lang="en-US" sz="7058" b="1" spc="-294" dirty="0">
                  <a:solidFill>
                    <a:srgbClr val="505050"/>
                  </a:solidFill>
                  <a:latin typeface="Segoe UI Semilight" panose="020B0402040204020203" pitchFamily="34" charset="0"/>
                  <a:cs typeface="Segoe UI Semilight" panose="020B0402040204020203" pitchFamily="34" charset="0"/>
                </a:rPr>
                <a:t>Your</a:t>
              </a:r>
            </a:p>
            <a:p>
              <a:pPr algn="ctr" defTabSz="914367">
                <a:lnSpc>
                  <a:spcPts val="5254"/>
                </a:lnSpc>
              </a:pPr>
              <a:r>
                <a:rPr lang="en-US" sz="7058" b="1" spc="-294" dirty="0">
                  <a:solidFill>
                    <a:srgbClr val="505050"/>
                  </a:solidFill>
                  <a:latin typeface="Segoe UI Semilight" panose="020B0402040204020203" pitchFamily="34" charset="0"/>
                  <a:cs typeface="Segoe UI Semilight" panose="020B0402040204020203" pitchFamily="34" charset="0"/>
                </a:rPr>
                <a:t>Organization</a:t>
              </a:r>
            </a:p>
          </p:txBody>
        </p:sp>
      </p:grpSp>
    </p:spTree>
    <p:extLst>
      <p:ext uri="{BB962C8B-B14F-4D97-AF65-F5344CB8AC3E}">
        <p14:creationId xmlns:p14="http://schemas.microsoft.com/office/powerpoint/2010/main" val="3912007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4312E-6 1.5025E-6 L -0.01443 0.13186 " pathEditMode="relative" rAng="0" ptsTypes="AA">
                                      <p:cBhvr>
                                        <p:cTn id="6" dur="2000" fill="hold"/>
                                        <p:tgtEl>
                                          <p:spTgt spid="11"/>
                                        </p:tgtEl>
                                        <p:attrNameLst>
                                          <p:attrName>ppt_x</p:attrName>
                                          <p:attrName>ppt_y</p:attrName>
                                        </p:attrNameLst>
                                      </p:cBhvr>
                                      <p:rCtr x="-728" y="6582"/>
                                    </p:animMotion>
                                  </p:childTnLst>
                                </p:cTn>
                              </p:par>
                              <p:par>
                                <p:cTn id="7" presetID="42" presetClass="path" presetSubtype="0" accel="50000" decel="50000" fill="hold" nodeType="withEffect">
                                  <p:stCondLst>
                                    <p:cond delay="100"/>
                                  </p:stCondLst>
                                  <p:childTnLst>
                                    <p:animMotion origin="layout" path="M 2.94358E-6 -8.94235E-7 L 0.05106 0.09714 " pathEditMode="relative" rAng="0" ptsTypes="AA">
                                      <p:cBhvr>
                                        <p:cTn id="8" dur="2000" fill="hold"/>
                                        <p:tgtEl>
                                          <p:spTgt spid="12"/>
                                        </p:tgtEl>
                                        <p:attrNameLst>
                                          <p:attrName>ppt_x</p:attrName>
                                          <p:attrName>ppt_y</p:attrName>
                                        </p:attrNameLst>
                                      </p:cBhvr>
                                      <p:rCtr x="2553" y="4857"/>
                                    </p:animMotion>
                                  </p:childTnLst>
                                </p:cTn>
                              </p:par>
                              <p:par>
                                <p:cTn id="9" presetID="53" presetClass="entr" presetSubtype="16" fill="hold" nodeType="withEffect">
                                  <p:stCondLst>
                                    <p:cond delay="10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Live Streaming</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9502385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492" y="229055"/>
            <a:ext cx="11147432" cy="747791"/>
          </a:xfrm>
        </p:spPr>
        <p:txBody>
          <a:bodyPr>
            <a:normAutofit fontScale="90000"/>
          </a:bodyPr>
          <a:lstStyle/>
          <a:p>
            <a:r>
              <a:rPr lang="en-US" dirty="0" smtClean="0"/>
              <a:t>Media Services Live</a:t>
            </a:r>
            <a:endParaRPr lang="en-US" dirty="0"/>
          </a:p>
        </p:txBody>
      </p:sp>
      <p:sp>
        <p:nvSpPr>
          <p:cNvPr id="3" name="Text Placeholder 2"/>
          <p:cNvSpPr>
            <a:spLocks noGrp="1"/>
          </p:cNvSpPr>
          <p:nvPr>
            <p:ph type="body" sz="quarter" idx="10"/>
          </p:nvPr>
        </p:nvSpPr>
        <p:spPr>
          <a:xfrm>
            <a:off x="3913927" y="1262640"/>
            <a:ext cx="7754997" cy="5870714"/>
          </a:xfrm>
        </p:spPr>
        <p:txBody>
          <a:bodyPr/>
          <a:lstStyle/>
          <a:p>
            <a:pPr lvl="1">
              <a:spcAft>
                <a:spcPts val="900"/>
              </a:spcAft>
            </a:pPr>
            <a:r>
              <a:rPr lang="en-US" sz="2800" spc="-100" dirty="0">
                <a:solidFill>
                  <a:schemeClr val="bg1"/>
                </a:solidFill>
                <a:latin typeface="Segoe UI Light" pitchFamily="34" charset="0"/>
              </a:rPr>
              <a:t>Stream live content directly through public cloud</a:t>
            </a:r>
          </a:p>
          <a:p>
            <a:pPr lvl="1">
              <a:spcAft>
                <a:spcPts val="900"/>
              </a:spcAft>
            </a:pPr>
            <a:r>
              <a:rPr lang="en-US" sz="2800" spc="-100" dirty="0">
                <a:solidFill>
                  <a:schemeClr val="bg1"/>
                </a:solidFill>
                <a:latin typeface="Segoe UI Light" pitchFamily="34" charset="0"/>
              </a:rPr>
              <a:t>Multi-format output (Smooth Streaming, HLS and DASH)</a:t>
            </a:r>
          </a:p>
          <a:p>
            <a:pPr lvl="1">
              <a:spcAft>
                <a:spcPts val="900"/>
              </a:spcAft>
            </a:pPr>
            <a:r>
              <a:rPr lang="en-US" sz="2800" spc="-100" dirty="0">
                <a:solidFill>
                  <a:schemeClr val="bg1"/>
                </a:solidFill>
                <a:latin typeface="Segoe UI Light" pitchFamily="34" charset="0"/>
              </a:rPr>
              <a:t>Global reach – deploy anywhere quickly</a:t>
            </a:r>
          </a:p>
          <a:p>
            <a:pPr lvl="1">
              <a:spcAft>
                <a:spcPts val="900"/>
              </a:spcAft>
            </a:pPr>
            <a:r>
              <a:rPr lang="en-US" sz="2800" spc="-100" dirty="0">
                <a:solidFill>
                  <a:schemeClr val="bg1"/>
                </a:solidFill>
                <a:latin typeface="Segoe UI Light" pitchFamily="34" charset="0"/>
              </a:rPr>
              <a:t>Cloud elasticity </a:t>
            </a:r>
          </a:p>
          <a:p>
            <a:pPr marL="460286" lvl="1" indent="-457112">
              <a:spcAft>
                <a:spcPts val="900"/>
              </a:spcAft>
              <a:buFont typeface="Arial" panose="020B0604020202020204" pitchFamily="34" charset="0"/>
              <a:buChar char="•"/>
            </a:pPr>
            <a:r>
              <a:rPr lang="en-US" sz="2800" spc="-100" dirty="0">
                <a:solidFill>
                  <a:schemeClr val="bg1"/>
                </a:solidFill>
                <a:latin typeface="Segoe UI Light" pitchFamily="34" charset="0"/>
              </a:rPr>
              <a:t>No capital expenses</a:t>
            </a:r>
          </a:p>
          <a:p>
            <a:pPr marL="460286" lvl="1" indent="-457112">
              <a:spcAft>
                <a:spcPts val="900"/>
              </a:spcAft>
              <a:buFont typeface="Arial" panose="020B0604020202020204" pitchFamily="34" charset="0"/>
              <a:buChar char="•"/>
            </a:pPr>
            <a:r>
              <a:rPr lang="en-US" sz="2800" spc="-100" dirty="0">
                <a:solidFill>
                  <a:schemeClr val="bg1"/>
                </a:solidFill>
                <a:latin typeface="Segoe UI Light" pitchFamily="34" charset="0"/>
              </a:rPr>
              <a:t>Ramp quickly to global scale</a:t>
            </a:r>
          </a:p>
          <a:p>
            <a:pPr marL="460286" lvl="1" indent="-457112">
              <a:spcAft>
                <a:spcPts val="900"/>
              </a:spcAft>
              <a:buFont typeface="Arial" panose="020B0604020202020204" pitchFamily="34" charset="0"/>
              <a:buChar char="•"/>
            </a:pPr>
            <a:r>
              <a:rPr lang="en-US" sz="2800" spc="-100" dirty="0">
                <a:solidFill>
                  <a:schemeClr val="bg1"/>
                </a:solidFill>
                <a:latin typeface="Segoe UI Light" pitchFamily="34" charset="0"/>
              </a:rPr>
              <a:t>Tear down immediately</a:t>
            </a:r>
          </a:p>
          <a:p>
            <a:pPr lvl="1">
              <a:spcAft>
                <a:spcPts val="900"/>
              </a:spcAft>
            </a:pPr>
            <a:r>
              <a:rPr lang="en-US" sz="2800" spc="-100" dirty="0">
                <a:solidFill>
                  <a:schemeClr val="bg1"/>
                </a:solidFill>
                <a:latin typeface="Segoe UI Light" pitchFamily="34" charset="0"/>
              </a:rPr>
              <a:t>Private preview with more than 70 customers </a:t>
            </a:r>
          </a:p>
          <a:p>
            <a:pPr lvl="1">
              <a:spcAft>
                <a:spcPts val="900"/>
              </a:spcAft>
            </a:pPr>
            <a:r>
              <a:rPr lang="en-US" sz="2800" spc="-100" dirty="0">
                <a:solidFill>
                  <a:schemeClr val="bg1"/>
                </a:solidFill>
                <a:latin typeface="Segoe UI Light" pitchFamily="34" charset="0"/>
              </a:rPr>
              <a:t>Apply via </a:t>
            </a:r>
            <a:r>
              <a:rPr lang="en-US" sz="2800" spc="-100" dirty="0">
                <a:solidFill>
                  <a:schemeClr val="bg1"/>
                </a:solidFill>
                <a:latin typeface="Segoe UI Light" pitchFamily="34" charset="0"/>
                <a:hlinkClick r:id="rId2"/>
              </a:rPr>
              <a:t>aks.ms/</a:t>
            </a:r>
            <a:r>
              <a:rPr lang="en-US" sz="2800" spc="-100" dirty="0" err="1">
                <a:solidFill>
                  <a:schemeClr val="bg1"/>
                </a:solidFill>
                <a:latin typeface="Segoe UI Light" pitchFamily="34" charset="0"/>
                <a:hlinkClick r:id="rId2"/>
              </a:rPr>
              <a:t>wamslive</a:t>
            </a:r>
            <a:r>
              <a:rPr lang="en-US" sz="2800" spc="-100" dirty="0">
                <a:solidFill>
                  <a:schemeClr val="bg1"/>
                </a:solidFill>
                <a:latin typeface="Segoe UI Light" pitchFamily="34" charset="0"/>
              </a:rPr>
              <a:t> to get access</a:t>
            </a:r>
          </a:p>
          <a:p>
            <a:pPr lvl="1">
              <a:spcAft>
                <a:spcPts val="900"/>
              </a:spcAft>
            </a:pPr>
            <a:endParaRPr lang="en-US" sz="2800" spc="-100" dirty="0">
              <a:solidFill>
                <a:schemeClr val="bg1"/>
              </a:solidFill>
              <a:latin typeface="Segoe UI Light" pitchFamily="34" charset="0"/>
            </a:endParaRPr>
          </a:p>
          <a:p>
            <a:endParaRPr lang="en-US" sz="2800" dirty="0">
              <a:solidFill>
                <a:schemeClr val="bg1"/>
              </a:solidFill>
            </a:endParaRPr>
          </a:p>
        </p:txBody>
      </p:sp>
      <p:pic>
        <p:nvPicPr>
          <p:cNvPr id="4" name="Picture 31" descr="Radio 512x512.png"/>
          <p:cNvPicPr>
            <a:picLocks noChangeAspect="1"/>
          </p:cNvPicPr>
          <p:nvPr/>
        </p:nvPicPr>
        <p:blipFill>
          <a:blip r:embed="rId3" cstate="print">
            <a:duotone>
              <a:prstClr val="black"/>
              <a:srgbClr val="8CC600">
                <a:tint val="45000"/>
                <a:satMod val="400000"/>
              </a:srgbClr>
            </a:duotone>
            <a:extLst>
              <a:ext uri="{BEBA8EAE-BF5A-486C-A8C5-ECC9F3942E4B}">
                <a14:imgProps xmlns:a14="http://schemas.microsoft.com/office/drawing/2010/main">
                  <a14:imgLayer r:embed="rId4">
                    <a14:imgEffect>
                      <a14:colorTemperature colorTemp="1500"/>
                    </a14:imgEffect>
                    <a14:imgEffect>
                      <a14:saturation sat="232000"/>
                    </a14:imgEffect>
                    <a14:imgEffect>
                      <a14:brightnessContrast bright="1000" contrast="-24000"/>
                    </a14:imgEffect>
                  </a14:imgLayer>
                </a14:imgProps>
              </a:ext>
              <a:ext uri="{28A0092B-C50C-407E-A947-70E740481C1C}">
                <a14:useLocalDpi xmlns:a14="http://schemas.microsoft.com/office/drawing/2010/main" val="0"/>
              </a:ext>
            </a:extLst>
          </a:blip>
          <a:srcRect/>
          <a:stretch>
            <a:fillRect/>
          </a:stretch>
        </p:blipFill>
        <p:spPr bwMode="auto">
          <a:xfrm>
            <a:off x="552564" y="2044753"/>
            <a:ext cx="2701721" cy="27017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636840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txBox="1">
            <a:spLocks/>
          </p:cNvSpPr>
          <p:nvPr/>
        </p:nvSpPr>
        <p:spPr>
          <a:xfrm>
            <a:off x="519248" y="229055"/>
            <a:ext cx="11151917" cy="747791"/>
          </a:xfrm>
          <a:prstGeom prst="rect">
            <a:avLst/>
          </a:prstGeom>
        </p:spPr>
        <p:txBody>
          <a:bodyPr vert="horz" wrap="square" lIns="0" tIns="0" rIns="0" bIns="0" rtlCol="0" anchor="t">
            <a:spAutoFit/>
          </a:bodyPr>
          <a:lstStyle>
            <a:lvl1pPr algn="l" defTabSz="932559" rtl="0" eaLnBrk="1" latinLnBrk="0" hangingPunct="1">
              <a:lnSpc>
                <a:spcPct val="90000"/>
              </a:lnSpc>
              <a:spcBef>
                <a:spcPct val="0"/>
              </a:spcBef>
              <a:buNone/>
              <a:defRPr lang="en-US" sz="5507" b="0" kern="1200" cap="none" spc="-102" baseline="0">
                <a:ln w="3175">
                  <a:solidFill>
                    <a:schemeClr val="bg1">
                      <a:alpha val="0"/>
                    </a:schemeClr>
                  </a:solid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pPr>
              <a:defRPr/>
            </a:pPr>
            <a:r>
              <a:rPr sz="5399" dirty="0">
                <a:ln w="3175">
                  <a:solidFill>
                    <a:srgbClr val="FFFFFF">
                      <a:alpha val="0"/>
                    </a:srgbClr>
                  </a:solidFill>
                </a:ln>
                <a:solidFill>
                  <a:schemeClr val="bg1"/>
                </a:solidFill>
              </a:rPr>
              <a:t>How does live streaming work? </a:t>
            </a:r>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85742" y="987035"/>
            <a:ext cx="520507" cy="520507"/>
          </a:xfrm>
          <a:prstGeom prst="rect">
            <a:avLst/>
          </a:prstGeom>
        </p:spPr>
      </p:pic>
      <p:pic>
        <p:nvPicPr>
          <p:cNvPr id="23" name="Picture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6911" y="987035"/>
            <a:ext cx="520507" cy="520507"/>
          </a:xfrm>
          <a:prstGeom prst="rect">
            <a:avLst/>
          </a:prstGeom>
        </p:spPr>
      </p:pic>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0961" y="976846"/>
            <a:ext cx="520507" cy="520507"/>
          </a:xfrm>
          <a:prstGeom prst="rect">
            <a:avLst/>
          </a:prstGeom>
        </p:spPr>
      </p:pic>
      <p:sp>
        <p:nvSpPr>
          <p:cNvPr id="25" name="Oval 24"/>
          <p:cNvSpPr/>
          <p:nvPr/>
        </p:nvSpPr>
        <p:spPr bwMode="auto">
          <a:xfrm>
            <a:off x="2858061" y="1162397"/>
            <a:ext cx="149404" cy="149404"/>
          </a:xfrm>
          <a:prstGeom prst="ellipse">
            <a:avLst/>
          </a:prstGeom>
          <a:solidFill>
            <a:srgbClr val="0070C0"/>
          </a:solidFill>
          <a:ln w="9525" cap="flat" cmpd="sng" algn="ctr">
            <a:noFill/>
            <a:prstDash val="solid"/>
            <a:headEnd type="none" w="med" len="med"/>
            <a:tailEnd type="none" w="med" len="med"/>
          </a:ln>
          <a:effectLst/>
        </p:spPr>
        <p:txBody>
          <a:bodyPr lIns="89642" tIns="89642" rIns="33620" bIns="33620" rtlCol="0" anchor="t" anchorCtr="0"/>
          <a:lstStyle/>
          <a:p>
            <a:pPr algn="ctr" defTabSz="914038">
              <a:defRPr/>
            </a:pPr>
            <a:endParaRPr lang="en-US" sz="1568" kern="0" spc="-100" dirty="0">
              <a:solidFill>
                <a:srgbClr val="292929"/>
              </a:solidFill>
              <a:ea typeface="Segoe UI" pitchFamily="34" charset="0"/>
              <a:cs typeface="Segoe UI" pitchFamily="34" charset="0"/>
            </a:endParaRPr>
          </a:p>
        </p:txBody>
      </p:sp>
      <p:sp>
        <p:nvSpPr>
          <p:cNvPr id="26" name="Oval 25"/>
          <p:cNvSpPr/>
          <p:nvPr/>
        </p:nvSpPr>
        <p:spPr bwMode="auto">
          <a:xfrm>
            <a:off x="3159276" y="1162397"/>
            <a:ext cx="149404" cy="149404"/>
          </a:xfrm>
          <a:prstGeom prst="ellipse">
            <a:avLst/>
          </a:prstGeom>
          <a:solidFill>
            <a:srgbClr val="0070C0"/>
          </a:solidFill>
          <a:ln w="9525" cap="flat" cmpd="sng" algn="ctr">
            <a:noFill/>
            <a:prstDash val="solid"/>
            <a:headEnd type="none" w="med" len="med"/>
            <a:tailEnd type="none" w="med" len="med"/>
          </a:ln>
          <a:effectLst/>
        </p:spPr>
        <p:txBody>
          <a:bodyPr lIns="89642" tIns="89642" rIns="33620" bIns="33620" rtlCol="0" anchor="t" anchorCtr="0"/>
          <a:lstStyle/>
          <a:p>
            <a:pPr algn="ctr" defTabSz="914038">
              <a:defRPr/>
            </a:pPr>
            <a:endParaRPr lang="en-US" sz="1568" kern="0" spc="-100" dirty="0">
              <a:solidFill>
                <a:srgbClr val="292929"/>
              </a:solidFill>
              <a:ea typeface="Segoe UI" pitchFamily="34" charset="0"/>
              <a:cs typeface="Segoe UI" pitchFamily="34" charset="0"/>
            </a:endParaRPr>
          </a:p>
        </p:txBody>
      </p:sp>
      <p:sp>
        <p:nvSpPr>
          <p:cNvPr id="27" name="Oval 26"/>
          <p:cNvSpPr/>
          <p:nvPr/>
        </p:nvSpPr>
        <p:spPr bwMode="auto">
          <a:xfrm>
            <a:off x="3442434" y="1162397"/>
            <a:ext cx="149404" cy="149404"/>
          </a:xfrm>
          <a:prstGeom prst="ellipse">
            <a:avLst/>
          </a:prstGeom>
          <a:solidFill>
            <a:srgbClr val="0070C0"/>
          </a:solidFill>
          <a:ln w="9525" cap="flat" cmpd="sng" algn="ctr">
            <a:noFill/>
            <a:prstDash val="solid"/>
            <a:headEnd type="none" w="med" len="med"/>
            <a:tailEnd type="none" w="med" len="med"/>
          </a:ln>
          <a:effectLst/>
        </p:spPr>
        <p:txBody>
          <a:bodyPr lIns="89642" tIns="89642" rIns="33620" bIns="33620" rtlCol="0" anchor="t" anchorCtr="0"/>
          <a:lstStyle/>
          <a:p>
            <a:pPr algn="ctr" defTabSz="914038">
              <a:defRPr/>
            </a:pPr>
            <a:endParaRPr lang="en-US" sz="1568" kern="0" spc="-100" dirty="0">
              <a:solidFill>
                <a:srgbClr val="292929"/>
              </a:solidFill>
              <a:ea typeface="Segoe UI" pitchFamily="34" charset="0"/>
              <a:cs typeface="Segoe UI" pitchFamily="34" charset="0"/>
            </a:endParaRPr>
          </a:p>
        </p:txBody>
      </p:sp>
      <p:sp>
        <p:nvSpPr>
          <p:cNvPr id="28" name="Rounded Rectangle 27"/>
          <p:cNvSpPr/>
          <p:nvPr/>
        </p:nvSpPr>
        <p:spPr bwMode="auto">
          <a:xfrm>
            <a:off x="449681" y="2115427"/>
            <a:ext cx="3173195" cy="3629337"/>
          </a:xfrm>
          <a:prstGeom prst="roundRect">
            <a:avLst>
              <a:gd name="adj" fmla="val 7093"/>
            </a:avLst>
          </a:prstGeom>
          <a:noFill/>
          <a:ln w="31750" cap="flat" cmpd="sng" algn="ctr">
            <a:solidFill>
              <a:srgbClr val="0070C0"/>
            </a:solidFill>
            <a:prstDash val="solid"/>
            <a:headEnd type="none" w="med" len="med"/>
            <a:tailEnd type="none" w="med" len="med"/>
          </a:ln>
          <a:effectLst/>
        </p:spPr>
        <p:txBody>
          <a:bodyPr vert="horz" wrap="square" lIns="89639" tIns="44819" rIns="89639" bIns="44819" numCol="1" rtlCol="0" anchor="t" anchorCtr="0" compatLnSpc="1">
            <a:prstTxWarp prst="textNoShape">
              <a:avLst/>
            </a:prstTxWarp>
          </a:bodyPr>
          <a:lstStyle/>
          <a:p>
            <a:pPr algn="ctr" defTabSz="896091" fontAlgn="base">
              <a:spcBef>
                <a:spcPct val="0"/>
              </a:spcBef>
              <a:spcAft>
                <a:spcPct val="0"/>
              </a:spcAft>
              <a:defRPr/>
            </a:pPr>
            <a:r>
              <a:rPr lang="en-US" sz="2157" kern="0" dirty="0">
                <a:solidFill>
                  <a:srgbClr val="00BCF2">
                    <a:lumMod val="75000"/>
                  </a:srgbClr>
                </a:solidFill>
              </a:rPr>
              <a:t>Channel</a:t>
            </a:r>
          </a:p>
        </p:txBody>
      </p:sp>
      <p:cxnSp>
        <p:nvCxnSpPr>
          <p:cNvPr id="29" name="Straight Arrow Connector 28"/>
          <p:cNvCxnSpPr>
            <a:stCxn id="30" idx="2"/>
          </p:cNvCxnSpPr>
          <p:nvPr/>
        </p:nvCxnSpPr>
        <p:spPr>
          <a:xfrm flipH="1">
            <a:off x="1976355" y="1974202"/>
            <a:ext cx="1542" cy="334267"/>
          </a:xfrm>
          <a:prstGeom prst="straightConnector1">
            <a:avLst/>
          </a:prstGeom>
          <a:solidFill>
            <a:srgbClr val="FFFFFF"/>
          </a:solidFill>
          <a:ln w="31750" cap="flat" cmpd="sng" algn="ctr">
            <a:solidFill>
              <a:srgbClr val="292929"/>
            </a:solidFill>
            <a:prstDash val="solid"/>
            <a:tailEnd type="arrow"/>
          </a:ln>
          <a:effectLst/>
        </p:spPr>
      </p:cxnSp>
      <p:sp>
        <p:nvSpPr>
          <p:cNvPr id="30" name="Rectangle 29"/>
          <p:cNvSpPr/>
          <p:nvPr/>
        </p:nvSpPr>
        <p:spPr>
          <a:xfrm>
            <a:off x="647114" y="1555162"/>
            <a:ext cx="2661565" cy="419040"/>
          </a:xfrm>
          <a:prstGeom prst="rect">
            <a:avLst/>
          </a:prstGeom>
          <a:solidFill>
            <a:srgbClr val="FFFFFF"/>
          </a:solidFill>
          <a:ln w="25400" cap="flat" cmpd="sng" algn="ctr">
            <a:solidFill>
              <a:srgbClr val="292929"/>
            </a:solidFill>
            <a:prstDash val="solid"/>
          </a:ln>
          <a:effectLst/>
        </p:spPr>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defRPr/>
            </a:pPr>
            <a:r>
              <a:rPr lang="en-US" dirty="0" smtClean="0">
                <a:solidFill>
                  <a:srgbClr val="292929"/>
                </a:solidFill>
              </a:rPr>
              <a:t>Azure </a:t>
            </a:r>
            <a:r>
              <a:rPr lang="en-US" dirty="0">
                <a:solidFill>
                  <a:srgbClr val="292929"/>
                </a:solidFill>
              </a:rPr>
              <a:t>Load Balancer</a:t>
            </a:r>
          </a:p>
        </p:txBody>
      </p:sp>
      <p:sp>
        <p:nvSpPr>
          <p:cNvPr id="31" name="Rounded Rectangle 30"/>
          <p:cNvSpPr/>
          <p:nvPr/>
        </p:nvSpPr>
        <p:spPr bwMode="auto">
          <a:xfrm>
            <a:off x="810553" y="2585616"/>
            <a:ext cx="2331603" cy="657324"/>
          </a:xfrm>
          <a:prstGeom prst="roundRect">
            <a:avLst/>
          </a:prstGeom>
          <a:solidFill>
            <a:srgbClr val="00AEEF"/>
          </a:solidFill>
          <a:ln w="9525" cap="flat" cmpd="sng" algn="ctr">
            <a:noFill/>
            <a:prstDash val="solid"/>
            <a:headEnd type="none" w="med" len="med"/>
            <a:tailEnd type="none" w="med" len="med"/>
          </a:ln>
          <a:effectLst/>
        </p:spPr>
        <p:txBody>
          <a:bodyPr vert="horz" wrap="square" lIns="89639" tIns="44819" rIns="89639" bIns="44819" numCol="1" rtlCol="0" anchor="ctr" anchorCtr="0" compatLnSpc="1">
            <a:prstTxWarp prst="textNoShape">
              <a:avLst/>
            </a:prstTxWarp>
          </a:bodyPr>
          <a:lstStyle/>
          <a:p>
            <a:pPr algn="ctr" defTabSz="896091" fontAlgn="base">
              <a:spcBef>
                <a:spcPct val="0"/>
              </a:spcBef>
              <a:spcAft>
                <a:spcPct val="0"/>
              </a:spcAft>
              <a:defRPr/>
            </a:pPr>
            <a:r>
              <a:rPr lang="en-US" sz="2157" kern="0" dirty="0">
                <a:gradFill>
                  <a:gsLst>
                    <a:gs pos="0">
                      <a:srgbClr val="FFFFFF"/>
                    </a:gs>
                    <a:gs pos="100000">
                      <a:srgbClr val="FFFFFF"/>
                    </a:gs>
                  </a:gsLst>
                  <a:lin ang="5400000" scaled="0"/>
                </a:gradFill>
              </a:rPr>
              <a:t>INGEST</a:t>
            </a:r>
          </a:p>
        </p:txBody>
      </p:sp>
      <p:cxnSp>
        <p:nvCxnSpPr>
          <p:cNvPr id="32" name="Straight Arrow Connector 31"/>
          <p:cNvCxnSpPr/>
          <p:nvPr/>
        </p:nvCxnSpPr>
        <p:spPr>
          <a:xfrm>
            <a:off x="1976354" y="3283119"/>
            <a:ext cx="2555" cy="369988"/>
          </a:xfrm>
          <a:prstGeom prst="straightConnector1">
            <a:avLst/>
          </a:prstGeom>
          <a:solidFill>
            <a:srgbClr val="FFFFFF"/>
          </a:solidFill>
          <a:ln w="31750" cap="flat" cmpd="sng" algn="ctr">
            <a:solidFill>
              <a:srgbClr val="292929"/>
            </a:solidFill>
            <a:prstDash val="solid"/>
            <a:tailEnd type="arrow"/>
          </a:ln>
          <a:effectLst/>
        </p:spPr>
      </p:cxnSp>
      <p:sp>
        <p:nvSpPr>
          <p:cNvPr id="33" name="Rounded Rectangle 32"/>
          <p:cNvSpPr/>
          <p:nvPr/>
        </p:nvSpPr>
        <p:spPr bwMode="auto">
          <a:xfrm>
            <a:off x="827674" y="3655239"/>
            <a:ext cx="2331603" cy="707391"/>
          </a:xfrm>
          <a:prstGeom prst="roundRect">
            <a:avLst/>
          </a:prstGeom>
          <a:solidFill>
            <a:srgbClr val="00AEEF"/>
          </a:solidFill>
          <a:ln w="9525" cap="flat" cmpd="sng" algn="ctr">
            <a:noFill/>
            <a:prstDash val="solid"/>
            <a:headEnd type="none" w="med" len="med"/>
            <a:tailEnd type="none" w="med" len="med"/>
          </a:ln>
          <a:effectLst/>
        </p:spPr>
        <p:txBody>
          <a:bodyPr vert="horz" wrap="square" lIns="89639" tIns="44819" rIns="89639" bIns="44819" numCol="1" rtlCol="0" anchor="ctr" anchorCtr="0" compatLnSpc="1">
            <a:prstTxWarp prst="textNoShape">
              <a:avLst/>
            </a:prstTxWarp>
          </a:bodyPr>
          <a:lstStyle/>
          <a:p>
            <a:pPr algn="ctr" defTabSz="896091" fontAlgn="base">
              <a:spcBef>
                <a:spcPct val="0"/>
              </a:spcBef>
              <a:spcAft>
                <a:spcPct val="0"/>
              </a:spcAft>
              <a:defRPr/>
            </a:pPr>
            <a:r>
              <a:rPr lang="en-US" sz="2157" kern="0" dirty="0">
                <a:gradFill>
                  <a:gsLst>
                    <a:gs pos="0">
                      <a:srgbClr val="FFFFFF"/>
                    </a:gs>
                    <a:gs pos="100000">
                      <a:srgbClr val="FFFFFF"/>
                    </a:gs>
                  </a:gsLst>
                  <a:lin ang="5400000" scaled="0"/>
                </a:gradFill>
              </a:rPr>
              <a:t>PREVIEW</a:t>
            </a:r>
          </a:p>
        </p:txBody>
      </p:sp>
      <p:sp>
        <p:nvSpPr>
          <p:cNvPr id="34" name="Rounded Rectangle 33"/>
          <p:cNvSpPr/>
          <p:nvPr/>
        </p:nvSpPr>
        <p:spPr bwMode="auto">
          <a:xfrm>
            <a:off x="827674" y="4720593"/>
            <a:ext cx="2331603" cy="666208"/>
          </a:xfrm>
          <a:prstGeom prst="roundRect">
            <a:avLst/>
          </a:prstGeom>
          <a:solidFill>
            <a:srgbClr val="00AEEF"/>
          </a:solidFill>
          <a:ln w="9525" cap="flat" cmpd="sng" algn="ctr">
            <a:noFill/>
            <a:prstDash val="solid"/>
            <a:headEnd type="none" w="med" len="med"/>
            <a:tailEnd type="none" w="med" len="med"/>
          </a:ln>
          <a:effectLst/>
        </p:spPr>
        <p:txBody>
          <a:bodyPr vert="horz" wrap="square" lIns="89639" tIns="44819" rIns="89639" bIns="44819" numCol="1" rtlCol="0" anchor="ctr" anchorCtr="0" compatLnSpc="1">
            <a:prstTxWarp prst="textNoShape">
              <a:avLst/>
            </a:prstTxWarp>
          </a:bodyPr>
          <a:lstStyle/>
          <a:p>
            <a:pPr algn="ctr" defTabSz="896091" fontAlgn="base">
              <a:spcBef>
                <a:spcPct val="0"/>
              </a:spcBef>
              <a:spcAft>
                <a:spcPct val="0"/>
              </a:spcAft>
              <a:defRPr/>
            </a:pPr>
            <a:r>
              <a:rPr lang="en-US" sz="2157" kern="0" dirty="0">
                <a:gradFill>
                  <a:gsLst>
                    <a:gs pos="0">
                      <a:srgbClr val="FFFFFF"/>
                    </a:gs>
                    <a:gs pos="100000">
                      <a:srgbClr val="FFFFFF"/>
                    </a:gs>
                  </a:gsLst>
                  <a:lin ang="5400000" scaled="0"/>
                </a:gradFill>
              </a:rPr>
              <a:t>PROGRAM</a:t>
            </a:r>
          </a:p>
        </p:txBody>
      </p:sp>
      <p:cxnSp>
        <p:nvCxnSpPr>
          <p:cNvPr id="35" name="Straight Arrow Connector 34"/>
          <p:cNvCxnSpPr>
            <a:stCxn id="33" idx="2"/>
            <a:endCxn id="34" idx="0"/>
          </p:cNvCxnSpPr>
          <p:nvPr/>
        </p:nvCxnSpPr>
        <p:spPr>
          <a:xfrm>
            <a:off x="1993475" y="4362630"/>
            <a:ext cx="0" cy="357963"/>
          </a:xfrm>
          <a:prstGeom prst="straightConnector1">
            <a:avLst/>
          </a:prstGeom>
          <a:solidFill>
            <a:srgbClr val="FFFFFF"/>
          </a:solidFill>
          <a:ln w="31750" cap="flat" cmpd="sng" algn="ctr">
            <a:solidFill>
              <a:srgbClr val="292929"/>
            </a:solidFill>
            <a:prstDash val="solid"/>
            <a:tailEnd type="arrow"/>
          </a:ln>
          <a:effectLst/>
        </p:spPr>
      </p:cxnSp>
      <p:sp>
        <p:nvSpPr>
          <p:cNvPr id="36" name="Rounded Rectangle 35"/>
          <p:cNvSpPr/>
          <p:nvPr/>
        </p:nvSpPr>
        <p:spPr bwMode="auto">
          <a:xfrm>
            <a:off x="977078" y="4869997"/>
            <a:ext cx="2331603" cy="654221"/>
          </a:xfrm>
          <a:prstGeom prst="roundRect">
            <a:avLst/>
          </a:prstGeom>
          <a:solidFill>
            <a:srgbClr val="00AEEF"/>
          </a:solidFill>
          <a:ln w="9525" cap="flat" cmpd="sng" algn="ctr">
            <a:solidFill>
              <a:srgbClr val="FFFFFF"/>
            </a:solidFill>
            <a:prstDash val="solid"/>
            <a:headEnd type="none" w="med" len="med"/>
            <a:tailEnd type="none" w="med" len="med"/>
          </a:ln>
          <a:effectLst/>
        </p:spPr>
        <p:txBody>
          <a:bodyPr vert="horz" wrap="square" lIns="89639" tIns="44819" rIns="89639" bIns="44819" numCol="1" rtlCol="0" anchor="ctr" anchorCtr="0" compatLnSpc="1">
            <a:prstTxWarp prst="textNoShape">
              <a:avLst/>
            </a:prstTxWarp>
          </a:bodyPr>
          <a:lstStyle/>
          <a:p>
            <a:pPr algn="ctr" defTabSz="896091" fontAlgn="base">
              <a:spcBef>
                <a:spcPct val="0"/>
              </a:spcBef>
              <a:spcAft>
                <a:spcPct val="0"/>
              </a:spcAft>
              <a:defRPr/>
            </a:pPr>
            <a:r>
              <a:rPr lang="en-US" sz="2157" kern="0" dirty="0">
                <a:gradFill>
                  <a:gsLst>
                    <a:gs pos="0">
                      <a:srgbClr val="FFFFFF"/>
                    </a:gs>
                    <a:gs pos="100000">
                      <a:srgbClr val="FFFFFF"/>
                    </a:gs>
                  </a:gsLst>
                  <a:lin ang="5400000" scaled="0"/>
                </a:gradFill>
              </a:rPr>
              <a:t>PROGRAM</a:t>
            </a:r>
          </a:p>
        </p:txBody>
      </p:sp>
      <p:cxnSp>
        <p:nvCxnSpPr>
          <p:cNvPr id="37" name="Straight Arrow Connector 36"/>
          <p:cNvCxnSpPr/>
          <p:nvPr/>
        </p:nvCxnSpPr>
        <p:spPr>
          <a:xfrm>
            <a:off x="1976354" y="5508578"/>
            <a:ext cx="0" cy="472373"/>
          </a:xfrm>
          <a:prstGeom prst="straightConnector1">
            <a:avLst/>
          </a:prstGeom>
          <a:solidFill>
            <a:srgbClr val="FFFFFF"/>
          </a:solidFill>
          <a:ln w="31750" cap="flat" cmpd="sng" algn="ctr">
            <a:solidFill>
              <a:srgbClr val="292929"/>
            </a:solidFill>
            <a:prstDash val="solid"/>
            <a:tailEnd type="arrow"/>
          </a:ln>
          <a:effectLst/>
        </p:spPr>
      </p:cxnSp>
      <p:sp>
        <p:nvSpPr>
          <p:cNvPr id="38" name="Flowchart: Magnetic Disk 37"/>
          <p:cNvSpPr/>
          <p:nvPr/>
        </p:nvSpPr>
        <p:spPr>
          <a:xfrm>
            <a:off x="1007724" y="6007038"/>
            <a:ext cx="2057110" cy="647608"/>
          </a:xfrm>
          <a:prstGeom prst="flowChartMagneticDisk">
            <a:avLst/>
          </a:prstGeom>
          <a:solidFill>
            <a:srgbClr val="FFFFFF"/>
          </a:solidFill>
          <a:ln w="25400" cap="flat" cmpd="sng" algn="ctr">
            <a:solidFill>
              <a:srgbClr val="292929"/>
            </a:solidFill>
            <a:prstDash val="solid"/>
          </a:ln>
          <a:effectLst/>
        </p:spPr>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defRPr/>
            </a:pPr>
            <a:r>
              <a:rPr lang="en-US" dirty="0">
                <a:solidFill>
                  <a:srgbClr val="292929"/>
                </a:solidFill>
              </a:rPr>
              <a:t>Blob Storage</a:t>
            </a:r>
          </a:p>
        </p:txBody>
      </p:sp>
      <p:cxnSp>
        <p:nvCxnSpPr>
          <p:cNvPr id="39" name="Straight Arrow Connector 38"/>
          <p:cNvCxnSpPr/>
          <p:nvPr/>
        </p:nvCxnSpPr>
        <p:spPr>
          <a:xfrm>
            <a:off x="3159277" y="3937094"/>
            <a:ext cx="837459" cy="7291"/>
          </a:xfrm>
          <a:prstGeom prst="straightConnector1">
            <a:avLst/>
          </a:prstGeom>
          <a:solidFill>
            <a:srgbClr val="FFFFFF"/>
          </a:solidFill>
          <a:ln w="31750" cap="flat" cmpd="sng" algn="ctr">
            <a:solidFill>
              <a:srgbClr val="292929"/>
            </a:solidFill>
            <a:prstDash val="solid"/>
            <a:tailEnd type="arrow"/>
          </a:ln>
          <a:effectLst/>
        </p:spPr>
      </p:cxnSp>
      <p:sp>
        <p:nvSpPr>
          <p:cNvPr id="41" name="TextBox 40"/>
          <p:cNvSpPr txBox="1"/>
          <p:nvPr/>
        </p:nvSpPr>
        <p:spPr>
          <a:xfrm>
            <a:off x="3598407" y="3971694"/>
            <a:ext cx="1546473" cy="392245"/>
          </a:xfrm>
          <a:prstGeom prst="rect">
            <a:avLst/>
          </a:prstGeom>
          <a:noFill/>
        </p:spPr>
        <p:txBody>
          <a:bodyPr wrap="none" rtlCol="0">
            <a:spAutoFit/>
          </a:bodyPr>
          <a:lstStyle/>
          <a:p>
            <a:r>
              <a:rPr lang="en-US" sz="1961" dirty="0">
                <a:solidFill>
                  <a:schemeClr val="bg1"/>
                </a:solidFill>
              </a:rPr>
              <a:t>Preview URL</a:t>
            </a:r>
          </a:p>
        </p:txBody>
      </p:sp>
      <p:cxnSp>
        <p:nvCxnSpPr>
          <p:cNvPr id="42" name="Straight Arrow Connector 41"/>
          <p:cNvCxnSpPr/>
          <p:nvPr/>
        </p:nvCxnSpPr>
        <p:spPr>
          <a:xfrm>
            <a:off x="3308681" y="5207931"/>
            <a:ext cx="688055" cy="0"/>
          </a:xfrm>
          <a:prstGeom prst="straightConnector1">
            <a:avLst/>
          </a:prstGeom>
          <a:solidFill>
            <a:srgbClr val="FFFFFF"/>
          </a:solidFill>
          <a:ln w="31750" cap="flat" cmpd="sng" algn="ctr">
            <a:solidFill>
              <a:srgbClr val="292929"/>
            </a:solidFill>
            <a:prstDash val="solid"/>
            <a:tailEnd type="arrow"/>
          </a:ln>
          <a:effectLst/>
        </p:spPr>
      </p:cxnSp>
      <p:sp>
        <p:nvSpPr>
          <p:cNvPr id="43" name="TextBox 42"/>
          <p:cNvSpPr txBox="1"/>
          <p:nvPr/>
        </p:nvSpPr>
        <p:spPr>
          <a:xfrm>
            <a:off x="3598407" y="5245279"/>
            <a:ext cx="1645478" cy="392245"/>
          </a:xfrm>
          <a:prstGeom prst="rect">
            <a:avLst/>
          </a:prstGeom>
          <a:noFill/>
        </p:spPr>
        <p:txBody>
          <a:bodyPr wrap="none" rtlCol="0">
            <a:spAutoFit/>
          </a:bodyPr>
          <a:lstStyle/>
          <a:p>
            <a:r>
              <a:rPr lang="en-US" sz="1961" dirty="0">
                <a:solidFill>
                  <a:schemeClr val="bg1"/>
                </a:solidFill>
              </a:rPr>
              <a:t>Program URL</a:t>
            </a:r>
          </a:p>
        </p:txBody>
      </p:sp>
      <p:sp>
        <p:nvSpPr>
          <p:cNvPr id="47" name="Rectangle 46"/>
          <p:cNvSpPr/>
          <p:nvPr/>
        </p:nvSpPr>
        <p:spPr>
          <a:xfrm>
            <a:off x="5459131" y="1030739"/>
            <a:ext cx="6543935" cy="2685364"/>
          </a:xfrm>
          <a:prstGeom prst="rect">
            <a:avLst/>
          </a:prstGeom>
        </p:spPr>
        <p:txBody>
          <a:bodyPr wrap="square">
            <a:spAutoFit/>
          </a:bodyPr>
          <a:lstStyle/>
          <a:p>
            <a:r>
              <a:rPr lang="en-US" sz="2745" b="1" dirty="0">
                <a:latin typeface="Segoe UI Light"/>
              </a:rPr>
              <a:t>Ingest:</a:t>
            </a:r>
          </a:p>
          <a:p>
            <a:pPr lvl="1"/>
            <a:r>
              <a:rPr lang="en-US" sz="2353" dirty="0">
                <a:solidFill>
                  <a:schemeClr val="bg1"/>
                </a:solidFill>
                <a:latin typeface="Segoe UI Light"/>
              </a:rPr>
              <a:t>Ingest URL to accept Live streams with different bitrates (smooth streaming) through load balancer</a:t>
            </a:r>
          </a:p>
          <a:p>
            <a:pPr lvl="1"/>
            <a:r>
              <a:rPr lang="en-US" sz="2353" dirty="0">
                <a:solidFill>
                  <a:schemeClr val="bg1"/>
                </a:solidFill>
                <a:latin typeface="Segoe UI Light"/>
              </a:rPr>
              <a:t>Forwards the stream to all preview end-points</a:t>
            </a:r>
          </a:p>
          <a:p>
            <a:pPr lvl="1"/>
            <a:endParaRPr lang="en-US" sz="2353" dirty="0">
              <a:solidFill>
                <a:srgbClr val="000000"/>
              </a:solidFill>
              <a:latin typeface="Segoe UI Light"/>
            </a:endParaRPr>
          </a:p>
          <a:p>
            <a:pPr lvl="1"/>
            <a:endParaRPr lang="en-US" sz="2353" dirty="0">
              <a:solidFill>
                <a:srgbClr val="000000"/>
              </a:solidFill>
              <a:latin typeface="Segoe UI Light"/>
            </a:endParaRPr>
          </a:p>
        </p:txBody>
      </p:sp>
      <p:pic>
        <p:nvPicPr>
          <p:cNvPr id="48" name="Picture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6736" y="4559137"/>
            <a:ext cx="816231" cy="816231"/>
          </a:xfrm>
          <a:prstGeom prst="rect">
            <a:avLst/>
          </a:prstGeom>
        </p:spPr>
      </p:pic>
      <p:pic>
        <p:nvPicPr>
          <p:cNvPr id="49" name="Picture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2007" y="3340085"/>
            <a:ext cx="923156" cy="729149"/>
          </a:xfrm>
          <a:prstGeom prst="rect">
            <a:avLst/>
          </a:prstGeom>
        </p:spPr>
      </p:pic>
      <p:sp>
        <p:nvSpPr>
          <p:cNvPr id="2" name="Rectangle 1"/>
          <p:cNvSpPr/>
          <p:nvPr/>
        </p:nvSpPr>
        <p:spPr>
          <a:xfrm>
            <a:off x="5453225" y="2914277"/>
            <a:ext cx="6094444" cy="2323293"/>
          </a:xfrm>
          <a:prstGeom prst="rect">
            <a:avLst/>
          </a:prstGeom>
        </p:spPr>
        <p:txBody>
          <a:bodyPr>
            <a:spAutoFit/>
          </a:bodyPr>
          <a:lstStyle/>
          <a:p>
            <a:r>
              <a:rPr lang="en-US" sz="2745" b="1" dirty="0">
                <a:latin typeface="Segoe UI Light"/>
              </a:rPr>
              <a:t>Preview:</a:t>
            </a:r>
          </a:p>
          <a:p>
            <a:pPr lvl="1"/>
            <a:r>
              <a:rPr lang="en-US" sz="2353" dirty="0">
                <a:solidFill>
                  <a:schemeClr val="bg1"/>
                </a:solidFill>
                <a:latin typeface="Segoe UI Light"/>
              </a:rPr>
              <a:t>Receives stream from Ingest</a:t>
            </a:r>
          </a:p>
          <a:p>
            <a:pPr lvl="1"/>
            <a:r>
              <a:rPr lang="en-US" sz="2353" dirty="0">
                <a:solidFill>
                  <a:schemeClr val="bg1"/>
                </a:solidFill>
                <a:latin typeface="Segoe UI Light"/>
              </a:rPr>
              <a:t>Forwards to Program</a:t>
            </a:r>
          </a:p>
          <a:p>
            <a:pPr lvl="1"/>
            <a:r>
              <a:rPr lang="en-US" sz="2353" dirty="0">
                <a:solidFill>
                  <a:schemeClr val="bg1"/>
                </a:solidFill>
                <a:latin typeface="Segoe UI Light"/>
              </a:rPr>
              <a:t>Exposes Preview URL (for monitoring and voice-over)</a:t>
            </a:r>
          </a:p>
          <a:p>
            <a:pPr lvl="1"/>
            <a:endParaRPr lang="en-US" sz="2353" dirty="0">
              <a:solidFill>
                <a:srgbClr val="000000"/>
              </a:solidFill>
              <a:latin typeface="Segoe UI Light"/>
            </a:endParaRPr>
          </a:p>
        </p:txBody>
      </p:sp>
      <p:sp>
        <p:nvSpPr>
          <p:cNvPr id="3" name="Rectangle 2"/>
          <p:cNvSpPr/>
          <p:nvPr/>
        </p:nvSpPr>
        <p:spPr>
          <a:xfrm>
            <a:off x="5518064" y="4853958"/>
            <a:ext cx="6725010" cy="1599150"/>
          </a:xfrm>
          <a:prstGeom prst="rect">
            <a:avLst/>
          </a:prstGeom>
        </p:spPr>
        <p:txBody>
          <a:bodyPr wrap="square">
            <a:spAutoFit/>
          </a:bodyPr>
          <a:lstStyle/>
          <a:p>
            <a:r>
              <a:rPr lang="en-US" sz="2745" b="1" dirty="0">
                <a:latin typeface="Segoe UI Light"/>
              </a:rPr>
              <a:t>Program:</a:t>
            </a:r>
          </a:p>
          <a:p>
            <a:pPr lvl="1"/>
            <a:r>
              <a:rPr lang="en-US" sz="2353" dirty="0">
                <a:solidFill>
                  <a:schemeClr val="bg1"/>
                </a:solidFill>
                <a:latin typeface="Segoe UI Light"/>
              </a:rPr>
              <a:t>Writes it to Blob Storage for Live DVR and Archive</a:t>
            </a:r>
          </a:p>
          <a:p>
            <a:pPr lvl="1"/>
            <a:r>
              <a:rPr lang="en-US" sz="2353" dirty="0">
                <a:solidFill>
                  <a:schemeClr val="bg1"/>
                </a:solidFill>
                <a:latin typeface="Segoe UI Light"/>
              </a:rPr>
              <a:t>Dynamic package into HLS, Smooth and DASH</a:t>
            </a:r>
          </a:p>
        </p:txBody>
      </p:sp>
    </p:spTree>
    <p:extLst>
      <p:ext uri="{BB962C8B-B14F-4D97-AF65-F5344CB8AC3E}">
        <p14:creationId xmlns:p14="http://schemas.microsoft.com/office/powerpoint/2010/main" val="2747260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500"/>
                                        <p:tgtEl>
                                          <p:spTgt spid="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500"/>
                                        <p:tgtEl>
                                          <p:spTgt spid="3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fade">
                                      <p:cBhvr>
                                        <p:cTn id="80" dur="500"/>
                                        <p:tgtEl>
                                          <p:spTgt spid="3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par>
                                <p:cTn id="84" presetID="10" presetClass="entr" presetSubtype="0" fill="hold"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par>
                                <p:cTn id="87" presetID="10" presetClass="entr" presetSubtype="0" fill="hold" nodeType="with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500"/>
                                        <p:tgtEl>
                                          <p:spTgt spid="4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0" grpId="0" animBg="1"/>
      <p:bldP spid="31" grpId="0" animBg="1"/>
      <p:bldP spid="33" grpId="0" animBg="1"/>
      <p:bldP spid="34" grpId="0" animBg="1"/>
      <p:bldP spid="36" grpId="0" animBg="1"/>
      <p:bldP spid="38" grpId="0" animBg="1"/>
      <p:bldP spid="41" grpId="0"/>
      <p:bldP spid="43" grpId="0"/>
      <p:bldP spid="47"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845603" y="2599989"/>
            <a:ext cx="9860673" cy="894996"/>
          </a:xfrm>
        </p:spPr>
        <p:txBody>
          <a:bodyPr>
            <a:normAutofit fontScale="90000"/>
          </a:bodyPr>
          <a:lstStyle/>
          <a:p>
            <a:r>
              <a:rPr lang="en-US" sz="6470" dirty="0"/>
              <a:t>Video contributes to </a:t>
            </a:r>
            <a:br>
              <a:rPr lang="en-US" sz="6470" dirty="0"/>
            </a:br>
            <a:r>
              <a:rPr lang="en-US" sz="6470" dirty="0"/>
              <a:t>57% of internet traffic</a:t>
            </a:r>
          </a:p>
        </p:txBody>
      </p:sp>
    </p:spTree>
    <p:extLst>
      <p:ext uri="{BB962C8B-B14F-4D97-AF65-F5344CB8AC3E}">
        <p14:creationId xmlns:p14="http://schemas.microsoft.com/office/powerpoint/2010/main" val="3449887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6768319" y="55965"/>
            <a:ext cx="5395599" cy="3075967"/>
            <a:chOff x="395371" y="1139688"/>
            <a:chExt cx="8399866" cy="4651514"/>
          </a:xfrm>
          <a:solidFill>
            <a:schemeClr val="tx1">
              <a:lumMod val="85000"/>
            </a:schemeClr>
          </a:solidFill>
        </p:grpSpPr>
        <p:sp>
          <p:nvSpPr>
            <p:cNvPr id="16"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3"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4"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5"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6"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7"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8"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9"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0"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1"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2"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3"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4"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5"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6"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7"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8"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39"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0"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1"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2"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3"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4"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5"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6"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7"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8"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49"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0"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1"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2"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3"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4"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5"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6"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7"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8"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59"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0"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1"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2"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3"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4"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5"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6"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7"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8"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69"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0"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1"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2"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3"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4"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5"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6"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7"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8"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79"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0"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1"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2"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3"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4"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5"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6"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7"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8"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89"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0"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1"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2"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3"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4"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5"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6"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7"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8"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99"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0"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1"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2"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3"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4"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5"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6"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7"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8"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09"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0"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1"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2"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3"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4"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5"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6"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7"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8"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19"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0"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1"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2"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3"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4"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5"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6"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7"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8"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29"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0"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1"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2"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3"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4"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5"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6"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7"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8"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39"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0"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1"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2"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3"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4"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5"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6"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7"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8"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49"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0"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1"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2"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3"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4"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5"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6"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7"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8"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59"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0"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1"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2"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3"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4"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5"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6"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7"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8"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69"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0"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1"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2"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3"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4"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5"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6"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7"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8"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79"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0"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1"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2"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3"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4"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5"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6"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7"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8"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89"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0"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1"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2"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3"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4"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5"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6"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7"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8"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299"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0"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1"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2"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3"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4"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5"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6"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7"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8"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09"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0"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1"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2"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3"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4"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5"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6"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7"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8"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19"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0"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1"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2"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3"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4"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5"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6"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7"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8"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29"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0"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1"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2"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3"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4"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5"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6"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7"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8"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39"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0"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1"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2"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3"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4"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5"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6"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7"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8"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49"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0"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1"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2"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3"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4"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5"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6"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7"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8"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59"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0"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1"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2"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3"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4"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5"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6"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endParaRPr lang="en-US" dirty="0">
                <a:solidFill>
                  <a:srgbClr val="FFFFFF"/>
                </a:solidFill>
              </a:endParaRPr>
            </a:p>
          </p:txBody>
        </p:sp>
        <p:sp>
          <p:nvSpPr>
            <p:cNvPr id="367"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8"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69"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0"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endParaRPr lang="en-US">
                <a:solidFill>
                  <a:srgbClr val="FFFFFF"/>
                </a:solidFill>
              </a:endParaRPr>
            </a:p>
          </p:txBody>
        </p:sp>
        <p:sp>
          <p:nvSpPr>
            <p:cNvPr id="371"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2"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3"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4"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5"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6"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7"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8"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79"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0"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1"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2"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3"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4"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5"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6"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7"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8"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89"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0"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1"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2"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3"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4"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5"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6"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7"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8"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399"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0"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1"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2"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3"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4"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5"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6"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7"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8"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09"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0"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1"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2"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3"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4"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5"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endParaRPr lang="en-US" dirty="0">
                <a:solidFill>
                  <a:srgbClr val="FFFFFF"/>
                </a:solidFill>
              </a:endParaRPr>
            </a:p>
          </p:txBody>
        </p:sp>
        <p:sp>
          <p:nvSpPr>
            <p:cNvPr id="416"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7"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8"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19"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0"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1"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2"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3"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4"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5"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6"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7"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8"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29"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0"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1"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2"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3"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4"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5"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6"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7"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8"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39"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0"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1"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2"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3"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4"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5"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6"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7"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8"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49"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0"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1"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2"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3"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4"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5"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6"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7"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8"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59"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0"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1"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2"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3"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4"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5"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6"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7"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8"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69"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0"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1"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2"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3"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4"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5"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6"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7"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8"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79"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0"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1"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2"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3"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4"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5"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6"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7"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8"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89"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0"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1"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2"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3"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4"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5"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6"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7"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8"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499"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0"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1"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2"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3"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4"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5"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6"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7"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8"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09"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0"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1"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2"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3"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4"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5"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6"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endParaRPr lang="en-US">
                <a:solidFill>
                  <a:srgbClr val="FFFFFF"/>
                </a:solidFill>
              </a:endParaRPr>
            </a:p>
          </p:txBody>
        </p:sp>
        <p:sp>
          <p:nvSpPr>
            <p:cNvPr id="517"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8"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19"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0"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1"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2"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3"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4"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5"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6"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7"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8"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29"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0"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1"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2"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3"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4"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5"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6"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7"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8"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39"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0"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1"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2"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3"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4"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5"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6"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7"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8"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49"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0"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1"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2"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3"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4"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5"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6"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7"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8"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59"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endParaRPr lang="en-US">
                <a:solidFill>
                  <a:srgbClr val="FFFFFF"/>
                </a:solidFill>
              </a:endParaRPr>
            </a:p>
          </p:txBody>
        </p:sp>
        <p:sp>
          <p:nvSpPr>
            <p:cNvPr id="560"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1"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2"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3"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4"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5"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6"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7"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8"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69"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0"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1"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2"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3"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4"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5"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6"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7"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8"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79"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0"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1"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2"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3"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4"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5"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6"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7"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8"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89"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0"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1"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2"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3"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4"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5"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6"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7"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8"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599"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0"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1"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2"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3"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4"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5"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6"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7"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8"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09"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0"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endParaRPr lang="en-US">
                <a:solidFill>
                  <a:srgbClr val="FFFFFF"/>
                </a:solidFill>
              </a:endParaRPr>
            </a:p>
          </p:txBody>
        </p:sp>
        <p:sp>
          <p:nvSpPr>
            <p:cNvPr id="611"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2"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3"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4"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5"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6"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7"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8"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19"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0"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1"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2"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3"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4"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5"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6"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7"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8"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29"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0"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1"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2"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3"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4"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5"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6"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7"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endParaRPr lang="en-US">
                <a:solidFill>
                  <a:srgbClr val="FFFFFF"/>
                </a:solidFill>
              </a:endParaRPr>
            </a:p>
          </p:txBody>
        </p:sp>
        <p:sp>
          <p:nvSpPr>
            <p:cNvPr id="638"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39"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0"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1"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2"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3"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4"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5"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6"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7"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8"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49"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0"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1"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2"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3"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4"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5"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6"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7"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8"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59"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0"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1"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2"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3"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4"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5"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6"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7"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8"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69"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0"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1"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2"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3"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4"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5"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6"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7"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8"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79"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0"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1"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2"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3"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4"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5"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6"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7"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8"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89"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0"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1"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2"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3"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4"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5"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6"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7"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8"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699"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0"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1"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2"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3"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4"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5"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6"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7"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8"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09"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0"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1"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2"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3"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4"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5"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6"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7"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8"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19"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0"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1"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2"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3"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4"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5"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6"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7"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8"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29"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0"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1"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2"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3"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4"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endParaRPr lang="en-US">
                <a:solidFill>
                  <a:srgbClr val="FFFFFF"/>
                </a:solidFill>
              </a:endParaRPr>
            </a:p>
          </p:txBody>
        </p:sp>
        <p:sp>
          <p:nvSpPr>
            <p:cNvPr id="735"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6"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7"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8"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39"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0"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1"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2"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3"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4"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5"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6"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7"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8"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49"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0"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1"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2"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3"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endParaRPr lang="en-US">
                <a:solidFill>
                  <a:srgbClr val="FFFFFF"/>
                </a:solidFill>
              </a:endParaRPr>
            </a:p>
          </p:txBody>
        </p:sp>
        <p:sp>
          <p:nvSpPr>
            <p:cNvPr id="754"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5"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6"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7"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8"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59"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0"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1"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2"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3"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4"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5"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6"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7"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8"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69"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0"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1"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2"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3"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4"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5"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6"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7"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8"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79"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0"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1"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2"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3"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4"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5"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6"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7"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8"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89"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0"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1"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2"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3"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4"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5"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6"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7"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8"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799"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0"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1"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2"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3"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4"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5"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6"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7"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8"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09"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0"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1"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2"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3"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4"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5"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6"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7"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8"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19"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0"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1"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2"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3"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4"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5"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6"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7"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8"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29"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0"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1"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2"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3"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4"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5"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6"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7"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8"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39"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0"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1"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2"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3"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4"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5"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6"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7"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8"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49"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0"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1"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2"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3"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4"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5"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6"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7"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8"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59"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0"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1"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2"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3"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4"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5"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6"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7"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8"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69"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0"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1"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2"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3"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4"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5"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6"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7"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8"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79"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0"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1"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2"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3"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4"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5"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6"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7"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8"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89"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0"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1"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2"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3"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4"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5"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6"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7"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8"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899"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0"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1"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2"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3"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4"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5"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6"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7"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8"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09"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0"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1"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2"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3"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4"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5"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6"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7"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8"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19"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0"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1"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2"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3"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4"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5"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6"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7"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8"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29"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0"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1"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2"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3"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4"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5"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6"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7"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8"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39"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endParaRPr lang="en-US">
                <a:solidFill>
                  <a:srgbClr val="FFFFFF"/>
                </a:solidFill>
              </a:endParaRPr>
            </a:p>
          </p:txBody>
        </p:sp>
        <p:sp>
          <p:nvSpPr>
            <p:cNvPr id="940"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1"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2"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3"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4"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5"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6"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7"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8"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49"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0"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1"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2"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3"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4"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5"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6"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7"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8"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59"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0"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1"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2"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3"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4"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5"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6"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7"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8"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69"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0"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1"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2"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3"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4"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5"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6"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7"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8"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79"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0"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1"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2"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3"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4"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5"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6"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7"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8"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89"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0"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1"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2"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3"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4"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5"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6"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7"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8"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999"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0"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1"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2"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3"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4"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5"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6"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7"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8"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09"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0"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1"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2"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3"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4"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5"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6"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7"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8"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19"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endParaRPr lang="en-US">
                <a:solidFill>
                  <a:srgbClr val="FFFFFF"/>
                </a:solidFill>
              </a:endParaRPr>
            </a:p>
          </p:txBody>
        </p:sp>
        <p:sp>
          <p:nvSpPr>
            <p:cNvPr id="1020"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1"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2"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3"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4"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5"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6"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7"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8"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29"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0"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1"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2"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3"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4"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5"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6"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7"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8"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39"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0"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1"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2"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3"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4"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5"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6"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7"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8"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49"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0"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1"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2"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3"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4"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5"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6"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7"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8"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59"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0"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1"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2"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3"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4"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5"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6"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7"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8"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69"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0"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1"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2"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3"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4"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5"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6"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7"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78"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endParaRPr lang="en-US">
                <a:solidFill>
                  <a:srgbClr val="FFFFFF"/>
                </a:solidFill>
              </a:endParaRPr>
            </a:p>
          </p:txBody>
        </p:sp>
        <p:sp>
          <p:nvSpPr>
            <p:cNvPr id="1079"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0"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1"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2"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3"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4"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5"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6"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7"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8"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89"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0"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1"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2"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3"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4"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5"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6"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7"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8"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099"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0"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1"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2"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3"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4"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5"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6"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7"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8"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09"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0"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1"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2"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3"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4"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5"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6"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7"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8"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19"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0"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1"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2"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3"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4"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5"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6"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7"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8"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29"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0"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1"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2"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3"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4"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5"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6"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7"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8"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39"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0"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1"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2"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3"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4"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5"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6"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7"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8"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49"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0"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1"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2"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3"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4"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5"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6"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7"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8"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59"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0"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1"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2"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3"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4"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5"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6"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7"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8"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69"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0"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1"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2"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3"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4"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5"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6"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7"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8"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79"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0"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1"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2"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3"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4"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5"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6"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7"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endParaRPr lang="en-US">
                <a:solidFill>
                  <a:srgbClr val="FFFFFF"/>
                </a:solidFill>
              </a:endParaRPr>
            </a:p>
          </p:txBody>
        </p:sp>
        <p:sp>
          <p:nvSpPr>
            <p:cNvPr id="1188"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89"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0"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1"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2"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3"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4"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5"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6"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7"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8"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199"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0"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1"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2"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3"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4"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5"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6"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7"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8"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09"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0"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1"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2"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3"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4"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5"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6"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7"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8"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19"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0"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1"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2"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3"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4"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5"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6"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7"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8"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29"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sp>
          <p:nvSpPr>
            <p:cNvPr id="1230"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FF"/>
                </a:solidFill>
              </a:endParaRPr>
            </a:p>
          </p:txBody>
        </p:sp>
      </p:grpSp>
      <p:sp>
        <p:nvSpPr>
          <p:cNvPr id="8" name="Title 7"/>
          <p:cNvSpPr>
            <a:spLocks noGrp="1"/>
          </p:cNvSpPr>
          <p:nvPr>
            <p:ph type="title"/>
          </p:nvPr>
        </p:nvSpPr>
        <p:spPr>
          <a:xfrm>
            <a:off x="244064" y="366216"/>
            <a:ext cx="11653522" cy="894869"/>
          </a:xfrm>
        </p:spPr>
        <p:txBody>
          <a:bodyPr/>
          <a:lstStyle/>
          <a:p>
            <a:r>
              <a:rPr lang="en-US" dirty="0" smtClean="0"/>
              <a:t>Live Streaming demo</a:t>
            </a:r>
            <a:endParaRPr lang="en-US" dirty="0"/>
          </a:p>
        </p:txBody>
      </p:sp>
      <p:sp>
        <p:nvSpPr>
          <p:cNvPr id="3" name="Oval 2"/>
          <p:cNvSpPr/>
          <p:nvPr/>
        </p:nvSpPr>
        <p:spPr bwMode="auto">
          <a:xfrm>
            <a:off x="2435599" y="3316183"/>
            <a:ext cx="149404" cy="14940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solidFill>
                <a:srgbClr val="FFFFFF"/>
              </a:solidFill>
              <a:ea typeface="Segoe UI" pitchFamily="34" charset="0"/>
              <a:cs typeface="Segoe UI" pitchFamily="34" charset="0"/>
            </a:endParaRPr>
          </a:p>
        </p:txBody>
      </p:sp>
      <p:sp>
        <p:nvSpPr>
          <p:cNvPr id="6" name="Oval 5"/>
          <p:cNvSpPr/>
          <p:nvPr/>
        </p:nvSpPr>
        <p:spPr bwMode="auto">
          <a:xfrm>
            <a:off x="9296195" y="4439350"/>
            <a:ext cx="149404" cy="14940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p:nvPicPr>
        <p:blipFill rotWithShape="1">
          <a:blip r:embed="rId2"/>
          <a:srcRect l="3900" r="2041"/>
          <a:stretch/>
        </p:blipFill>
        <p:spPr>
          <a:xfrm>
            <a:off x="8343143" y="4120041"/>
            <a:ext cx="896426" cy="937428"/>
          </a:xfrm>
          <a:prstGeom prst="rect">
            <a:avLst/>
          </a:prstGeom>
        </p:spPr>
      </p:pic>
      <p:sp>
        <p:nvSpPr>
          <p:cNvPr id="2057" name="Arc 2056"/>
          <p:cNvSpPr/>
          <p:nvPr/>
        </p:nvSpPr>
        <p:spPr>
          <a:xfrm>
            <a:off x="2285896" y="2343316"/>
            <a:ext cx="7321102" cy="3025318"/>
          </a:xfrm>
          <a:prstGeom prst="arc">
            <a:avLst>
              <a:gd name="adj1" fmla="val 11524358"/>
              <a:gd name="adj2" fmla="val 516072"/>
            </a:avLst>
          </a:prstGeom>
          <a:ln w="41275">
            <a:solidFill>
              <a:schemeClr val="tx1"/>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65">
              <a:solidFill>
                <a:srgbClr val="FFFFFF"/>
              </a:solidFill>
            </a:endParaRPr>
          </a:p>
        </p:txBody>
      </p:sp>
      <p:sp>
        <p:nvSpPr>
          <p:cNvPr id="2058" name="Cloud 2057"/>
          <p:cNvSpPr/>
          <p:nvPr/>
        </p:nvSpPr>
        <p:spPr bwMode="auto">
          <a:xfrm>
            <a:off x="5274278" y="1710852"/>
            <a:ext cx="2471249" cy="1441562"/>
          </a:xfrm>
          <a:prstGeom prst="cloud">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244" name="Picture 12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9234" y="3130632"/>
            <a:ext cx="520507" cy="520507"/>
          </a:xfrm>
          <a:prstGeom prst="rect">
            <a:avLst/>
          </a:prstGeom>
        </p:spPr>
      </p:pic>
      <p:pic>
        <p:nvPicPr>
          <p:cNvPr id="1251" name="Picture 12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06997" y="4253799"/>
            <a:ext cx="520507" cy="520507"/>
          </a:xfrm>
          <a:prstGeom prst="rect">
            <a:avLst/>
          </a:prstGeom>
        </p:spPr>
      </p:pic>
      <p:sp>
        <p:nvSpPr>
          <p:cNvPr id="2059" name="TextBox 2058"/>
          <p:cNvSpPr txBox="1"/>
          <p:nvPr/>
        </p:nvSpPr>
        <p:spPr>
          <a:xfrm>
            <a:off x="828921" y="4313419"/>
            <a:ext cx="1609522" cy="452590"/>
          </a:xfrm>
          <a:prstGeom prst="rect">
            <a:avLst/>
          </a:prstGeom>
          <a:noFill/>
        </p:spPr>
        <p:txBody>
          <a:bodyPr wrap="none" rtlCol="0">
            <a:spAutoFit/>
          </a:bodyPr>
          <a:lstStyle/>
          <a:p>
            <a:r>
              <a:rPr lang="en-US" sz="2353" dirty="0">
                <a:gradFill>
                  <a:gsLst>
                    <a:gs pos="0">
                      <a:srgbClr val="FFFFFF"/>
                    </a:gs>
                    <a:gs pos="100000">
                      <a:srgbClr val="FFFFFF"/>
                    </a:gs>
                  </a:gsLst>
                  <a:lin ang="5400000" scaled="0"/>
                </a:gradFill>
              </a:rPr>
              <a:t>Ingest URL</a:t>
            </a:r>
          </a:p>
        </p:txBody>
      </p:sp>
      <p:sp>
        <p:nvSpPr>
          <p:cNvPr id="1254" name="TextBox 1253"/>
          <p:cNvSpPr txBox="1"/>
          <p:nvPr/>
        </p:nvSpPr>
        <p:spPr>
          <a:xfrm>
            <a:off x="7910542" y="5078107"/>
            <a:ext cx="1938718" cy="452590"/>
          </a:xfrm>
          <a:prstGeom prst="rect">
            <a:avLst/>
          </a:prstGeom>
          <a:noFill/>
        </p:spPr>
        <p:txBody>
          <a:bodyPr wrap="none" rtlCol="0">
            <a:spAutoFit/>
          </a:bodyPr>
          <a:lstStyle/>
          <a:p>
            <a:r>
              <a:rPr lang="en-US" sz="2353" dirty="0">
                <a:gradFill>
                  <a:gsLst>
                    <a:gs pos="0">
                      <a:srgbClr val="FFFFFF"/>
                    </a:gs>
                    <a:gs pos="100000">
                      <a:srgbClr val="FFFFFF"/>
                    </a:gs>
                  </a:gsLst>
                  <a:lin ang="5400000" scaled="0"/>
                </a:gradFill>
              </a:rPr>
              <a:t>Program URL</a:t>
            </a:r>
          </a:p>
        </p:txBody>
      </p:sp>
      <p:pic>
        <p:nvPicPr>
          <p:cNvPr id="1256" name="Picture 1255"/>
          <p:cNvPicPr>
            <a:picLocks noChangeAspect="1"/>
          </p:cNvPicPr>
          <p:nvPr/>
        </p:nvPicPr>
        <p:blipFill>
          <a:blip r:embed="rId4" cstate="print">
            <a:duotone>
              <a:prstClr val="black"/>
              <a:srgbClr val="0070C0">
                <a:tint val="45000"/>
                <a:satMod val="400000"/>
              </a:srgbClr>
            </a:duotone>
            <a:extLst>
              <a:ext uri="{28A0092B-C50C-407E-A947-70E740481C1C}">
                <a14:useLocalDpi xmlns:a14="http://schemas.microsoft.com/office/drawing/2010/main" val="0"/>
              </a:ext>
            </a:extLst>
          </a:blip>
          <a:stretch>
            <a:fillRect/>
          </a:stretch>
        </p:blipFill>
        <p:spPr>
          <a:xfrm>
            <a:off x="6242147" y="1897155"/>
            <a:ext cx="535508" cy="605198"/>
          </a:xfrm>
          <a:prstGeom prst="rect">
            <a:avLst/>
          </a:prstGeom>
        </p:spPr>
      </p:pic>
      <p:sp>
        <p:nvSpPr>
          <p:cNvPr id="2060" name="Rectangle 2059"/>
          <p:cNvSpPr/>
          <p:nvPr/>
        </p:nvSpPr>
        <p:spPr>
          <a:xfrm>
            <a:off x="5460219" y="2457823"/>
            <a:ext cx="1703351" cy="400110"/>
          </a:xfrm>
          <a:prstGeom prst="rect">
            <a:avLst/>
          </a:prstGeom>
        </p:spPr>
        <p:txBody>
          <a:bodyPr wrap="none">
            <a:spAutoFit/>
          </a:bodyPr>
          <a:lstStyle/>
          <a:p>
            <a:r>
              <a:rPr lang="en-US" sz="2000" spc="-100" dirty="0">
                <a:ln w="3175">
                  <a:noFill/>
                </a:ln>
                <a:solidFill>
                  <a:schemeClr val="bg1"/>
                </a:solidFill>
                <a:cs typeface="Calibri" pitchFamily="34" charset="0"/>
              </a:rPr>
              <a:t>Media Services</a:t>
            </a:r>
            <a:endParaRPr lang="en-US" sz="2000" dirty="0">
              <a:solidFill>
                <a:schemeClr val="bg1"/>
              </a:solidFill>
            </a:endParaRPr>
          </a:p>
        </p:txBody>
      </p:sp>
      <p:pic>
        <p:nvPicPr>
          <p:cNvPr id="2050" name="Picture 2" descr="http://images.iskysoft.com/images/icons/mac-video-editor-icon-b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03495" y="1873072"/>
            <a:ext cx="1195233" cy="119523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pbs.twimg.com/profile_images/1117838057/thumbnail-mconverti.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12800" r="100000">
                        <a14:backgroundMark x1="35200" y1="65672" x2="35200" y2="65672"/>
                        <a14:backgroundMark x1="49600" y1="54627" x2="49600" y2="54627"/>
                        <a14:backgroundMark x1="32533" y1="88955" x2="32533" y2="88955"/>
                        <a14:backgroundMark x1="38667" y1="79701" x2="38667" y2="79701"/>
                        <a14:backgroundMark x1="44267" y1="78806" x2="44267" y2="78806"/>
                      </a14:backgroundRemoval>
                    </a14:imgEffect>
                  </a14:imgLayer>
                </a14:imgProps>
              </a:ext>
              <a:ext uri="{28A0092B-C50C-407E-A947-70E740481C1C}">
                <a14:useLocalDpi xmlns:a14="http://schemas.microsoft.com/office/drawing/2010/main" val="0"/>
              </a:ext>
            </a:extLst>
          </a:blip>
          <a:srcRect/>
          <a:stretch>
            <a:fillRect/>
          </a:stretch>
        </p:blipFill>
        <p:spPr bwMode="auto">
          <a:xfrm>
            <a:off x="978273" y="3021919"/>
            <a:ext cx="1306484" cy="116712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249241">
            <a:off x="1141391" y="3674297"/>
            <a:ext cx="891486" cy="891486"/>
          </a:xfrm>
          <a:prstGeom prst="rect">
            <a:avLst/>
          </a:prstGeom>
        </p:spPr>
      </p:pic>
    </p:spTree>
    <p:extLst>
      <p:ext uri="{BB962C8B-B14F-4D97-AF65-F5344CB8AC3E}">
        <p14:creationId xmlns:p14="http://schemas.microsoft.com/office/powerpoint/2010/main" val="1092110257"/>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60715" y="452486"/>
            <a:ext cx="9465518" cy="5387616"/>
          </a:xfrm>
        </p:spPr>
        <p:txBody>
          <a:bodyPr vert="horz" wrap="square" lIns="91427" tIns="91427" rIns="0" bIns="0" rtlCol="0">
            <a:spAutoFit/>
          </a:bodyPr>
          <a:lstStyle/>
          <a:p>
            <a:r>
              <a:rPr lang="en-US" sz="3600" dirty="0">
                <a:solidFill>
                  <a:schemeClr val="bg1">
                    <a:alpha val="99000"/>
                  </a:schemeClr>
                </a:solidFill>
              </a:rPr>
              <a:t>Try out Microsoft Azure Media Services </a:t>
            </a:r>
            <a:r>
              <a:rPr lang="en-US" sz="3600" dirty="0">
                <a:solidFill>
                  <a:schemeClr val="accent2">
                    <a:alpha val="99000"/>
                  </a:schemeClr>
                </a:solidFill>
                <a:hlinkClick r:id="rId3"/>
              </a:rPr>
              <a:t>www.windowsazure.com/media</a:t>
            </a:r>
            <a:endParaRPr lang="en-US" sz="3600" dirty="0">
              <a:solidFill>
                <a:schemeClr val="accent2">
                  <a:alpha val="99000"/>
                </a:schemeClr>
              </a:solidFill>
            </a:endParaRPr>
          </a:p>
          <a:p>
            <a:r>
              <a:rPr lang="en-US" sz="2800" dirty="0">
                <a:solidFill>
                  <a:schemeClr val="bg1">
                    <a:alpha val="99000"/>
                  </a:schemeClr>
                </a:solidFill>
              </a:rPr>
              <a:t>Microsoft Azure Media Services accounts are Free for 90 days</a:t>
            </a:r>
            <a:br>
              <a:rPr lang="en-US" sz="2800" dirty="0">
                <a:solidFill>
                  <a:schemeClr val="bg1">
                    <a:alpha val="99000"/>
                  </a:schemeClr>
                </a:solidFill>
              </a:rPr>
            </a:br>
            <a:endParaRPr lang="en-US" sz="2800" dirty="0">
              <a:solidFill>
                <a:schemeClr val="bg1">
                  <a:alpha val="99000"/>
                </a:schemeClr>
              </a:solidFill>
            </a:endParaRPr>
          </a:p>
          <a:p>
            <a:r>
              <a:rPr lang="en-US" sz="2800" dirty="0">
                <a:solidFill>
                  <a:schemeClr val="bg1">
                    <a:alpha val="99000"/>
                  </a:schemeClr>
                </a:solidFill>
              </a:rPr>
              <a:t>Ask questions on our public forum. </a:t>
            </a:r>
          </a:p>
          <a:p>
            <a:r>
              <a:rPr lang="en-US" sz="2800" b="1" dirty="0">
                <a:solidFill>
                  <a:schemeClr val="tx2">
                    <a:alpha val="99000"/>
                  </a:schemeClr>
                </a:solidFill>
                <a:hlinkClick r:id="rId4"/>
              </a:rPr>
              <a:t>http://social.msdn.microsoft.com/Forums/en-US/MediaServices</a:t>
            </a:r>
            <a:r>
              <a:rPr lang="en-US" sz="2800" b="1" dirty="0">
                <a:solidFill>
                  <a:schemeClr val="tx2">
                    <a:alpha val="99000"/>
                  </a:schemeClr>
                </a:solidFill>
              </a:rPr>
              <a:t> </a:t>
            </a:r>
          </a:p>
          <a:p>
            <a:endParaRPr lang="en-US" sz="2800" b="1" dirty="0">
              <a:solidFill>
                <a:schemeClr val="tx2">
                  <a:alpha val="99000"/>
                </a:schemeClr>
              </a:solidFill>
            </a:endParaRPr>
          </a:p>
          <a:p>
            <a:r>
              <a:rPr lang="en-US" sz="2800" dirty="0">
                <a:solidFill>
                  <a:schemeClr val="bg1">
                    <a:alpha val="99000"/>
                  </a:schemeClr>
                </a:solidFill>
              </a:rPr>
              <a:t>All </a:t>
            </a:r>
            <a:r>
              <a:rPr lang="en-US" sz="2800" dirty="0" smtClean="0">
                <a:solidFill>
                  <a:schemeClr val="bg1">
                    <a:alpha val="99000"/>
                  </a:schemeClr>
                </a:solidFill>
              </a:rPr>
              <a:t>presentation demo code is published </a:t>
            </a:r>
            <a:r>
              <a:rPr lang="en-US" sz="2800" dirty="0">
                <a:solidFill>
                  <a:schemeClr val="bg1">
                    <a:alpha val="99000"/>
                  </a:schemeClr>
                </a:solidFill>
              </a:rPr>
              <a:t>at </a:t>
            </a:r>
            <a:r>
              <a:rPr lang="en-US" sz="2800" b="1" dirty="0">
                <a:solidFill>
                  <a:srgbClr val="FFC000">
                    <a:alpha val="99000"/>
                  </a:srgbClr>
                </a:solidFill>
              </a:rPr>
              <a:t>mingfeiy.com</a:t>
            </a:r>
            <a:r>
              <a:rPr lang="en-US" sz="2800" b="1" dirty="0">
                <a:solidFill>
                  <a:schemeClr val="tx2">
                    <a:alpha val="99000"/>
                  </a:schemeClr>
                </a:solidFill>
              </a:rPr>
              <a:t/>
            </a:r>
            <a:br>
              <a:rPr lang="en-US" sz="2800" b="1" dirty="0">
                <a:solidFill>
                  <a:schemeClr val="tx2">
                    <a:alpha val="99000"/>
                  </a:schemeClr>
                </a:solidFill>
              </a:rPr>
            </a:br>
            <a:endParaRPr lang="en-US" sz="2800" b="1" dirty="0">
              <a:solidFill>
                <a:schemeClr val="tx2">
                  <a:alpha val="99000"/>
                </a:schemeClr>
              </a:solidFill>
            </a:endParaRPr>
          </a:p>
          <a:p>
            <a:r>
              <a:rPr lang="en-US" sz="2800" dirty="0" smtClean="0">
                <a:solidFill>
                  <a:schemeClr val="bg1">
                    <a:alpha val="99000"/>
                  </a:schemeClr>
                </a:solidFill>
              </a:rPr>
              <a:t>Ask Questions</a:t>
            </a:r>
            <a:endParaRPr lang="en-US" sz="2800" dirty="0">
              <a:solidFill>
                <a:schemeClr val="bg1">
                  <a:alpha val="99000"/>
                </a:schemeClr>
              </a:solidFill>
            </a:endParaRPr>
          </a:p>
          <a:p>
            <a:r>
              <a:rPr lang="en-US" sz="2800" dirty="0">
                <a:solidFill>
                  <a:schemeClr val="bg1"/>
                </a:solidFill>
              </a:rPr>
              <a:t>Mingfei Yan: yanmf@Microsoft.com  Twitter: </a:t>
            </a:r>
            <a:r>
              <a:rPr lang="en-US" sz="2800" dirty="0">
                <a:solidFill>
                  <a:schemeClr val="tx1"/>
                </a:solidFill>
                <a:hlinkClick r:id="rId5"/>
              </a:rPr>
              <a:t>@</a:t>
            </a:r>
            <a:r>
              <a:rPr lang="en-US" sz="2800" dirty="0" err="1">
                <a:solidFill>
                  <a:schemeClr val="tx1"/>
                </a:solidFill>
                <a:hlinkClick r:id="rId5"/>
              </a:rPr>
              <a:t>mingfeiy</a:t>
            </a:r>
            <a:endParaRPr lang="en-US" sz="2800" b="1" dirty="0">
              <a:solidFill>
                <a:schemeClr val="tx1"/>
              </a:solidFill>
            </a:endParaRPr>
          </a:p>
        </p:txBody>
      </p:sp>
      <p:sp>
        <p:nvSpPr>
          <p:cNvPr id="10" name="Rectangle 9"/>
          <p:cNvSpPr/>
          <p:nvPr/>
        </p:nvSpPr>
        <p:spPr bwMode="auto">
          <a:xfrm>
            <a:off x="10187268" y="-1"/>
            <a:ext cx="2246706" cy="6994525"/>
          </a:xfrm>
          <a:prstGeom prst="rect">
            <a:avLst/>
          </a:prstGeom>
          <a:solidFill>
            <a:srgbClr val="8CC600"/>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1" name="Freeform 64"/>
          <p:cNvSpPr>
            <a:spLocks noEditPoints="1"/>
          </p:cNvSpPr>
          <p:nvPr/>
        </p:nvSpPr>
        <p:spPr bwMode="black">
          <a:xfrm flipH="1">
            <a:off x="10719278" y="233151"/>
            <a:ext cx="1182686" cy="90830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marL="0" marR="0" lvl="0" indent="0" defTabSz="932559"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smtClean="0">
              <a:ln>
                <a:noFill/>
              </a:ln>
              <a:solidFill>
                <a:srgbClr val="292929"/>
              </a:solidFill>
              <a:effectLst/>
              <a:uLnTx/>
              <a:uFillTx/>
            </a:endParaRPr>
          </a:p>
        </p:txBody>
      </p:sp>
    </p:spTree>
    <p:extLst>
      <p:ext uri="{BB962C8B-B14F-4D97-AF65-F5344CB8AC3E}">
        <p14:creationId xmlns:p14="http://schemas.microsoft.com/office/powerpoint/2010/main" val="3885204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286697" y="142110"/>
            <a:ext cx="3694118" cy="2413891"/>
          </a:xfrm>
        </p:spPr>
        <p:txBody>
          <a:bodyPr anchor="ctr">
            <a:noAutofit/>
          </a:bodyPr>
          <a:lstStyle/>
          <a:p>
            <a:r>
              <a:rPr lang="en-US" sz="8798" dirty="0">
                <a:solidFill>
                  <a:schemeClr val="bg1">
                    <a:alpha val="99000"/>
                  </a:schemeClr>
                </a:solidFill>
              </a:rPr>
              <a:t>Q&amp;A</a:t>
            </a:r>
          </a:p>
        </p:txBody>
      </p:sp>
      <p:sp>
        <p:nvSpPr>
          <p:cNvPr id="8" name="Rectangle 7"/>
          <p:cNvSpPr/>
          <p:nvPr/>
        </p:nvSpPr>
        <p:spPr bwMode="auto">
          <a:xfrm>
            <a:off x="8884870" y="-1"/>
            <a:ext cx="3549104" cy="6994525"/>
          </a:xfrm>
          <a:prstGeom prst="rect">
            <a:avLst/>
          </a:prstGeom>
          <a:solidFill>
            <a:srgbClr val="00AEEF"/>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 name="Rounded Rectangle 29"/>
          <p:cNvSpPr/>
          <p:nvPr/>
        </p:nvSpPr>
        <p:spPr bwMode="black">
          <a:xfrm>
            <a:off x="9957391" y="1944139"/>
            <a:ext cx="1404061" cy="3106246"/>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0" marR="0" lvl="0" indent="0" algn="ctr" defTabSz="932290" eaLnBrk="1" fontAlgn="base" latinLnBrk="0" hangingPunct="1">
              <a:lnSpc>
                <a:spcPct val="100000"/>
              </a:lnSpc>
              <a:spcBef>
                <a:spcPct val="0"/>
              </a:spcBef>
              <a:spcAft>
                <a:spcPct val="0"/>
              </a:spcAft>
              <a:buClrTx/>
              <a:buSzTx/>
              <a:buFontTx/>
              <a:buNone/>
              <a:tabLst/>
              <a:defRPr/>
            </a:pPr>
            <a:endParaRPr kumimoji="0" lang="en-US" sz="1836"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836554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6912892" y="1992578"/>
            <a:ext cx="4545100" cy="2448303"/>
            <a:chOff x="5811880" y="1728413"/>
            <a:chExt cx="6146714" cy="2448303"/>
          </a:xfrm>
        </p:grpSpPr>
        <p:sp>
          <p:nvSpPr>
            <p:cNvPr id="20" name="Text Placeholder 25"/>
            <p:cNvSpPr txBox="1">
              <a:spLocks/>
            </p:cNvSpPr>
            <p:nvPr/>
          </p:nvSpPr>
          <p:spPr bwMode="ltGray">
            <a:xfrm>
              <a:off x="5811880" y="1728413"/>
              <a:ext cx="5860167" cy="1628567"/>
            </a:xfrm>
            <a:prstGeom prst="rect">
              <a:avLst/>
            </a:prstGeom>
          </p:spPr>
          <p:txBody>
            <a:bodyPr vert="horz" wrap="square" lIns="179285" tIns="143428" rIns="179285" bIns="143428" rtlCol="0" anchor="t">
              <a:noAutofit/>
            </a:bodyPr>
            <a:lstStyle>
              <a:lvl1pPr marL="0" indent="0" algn="l" defTabSz="914166" rtl="0" eaLnBrk="1" latinLnBrk="0" hangingPunct="1">
                <a:spcBef>
                  <a:spcPct val="20000"/>
                </a:spcBef>
                <a:buFont typeface="Arial" pitchFamily="34" charset="0"/>
                <a:buNone/>
                <a:defRPr sz="6700" kern="1200" spc="-153">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76959" indent="-676959" defTabSz="896157">
                <a:lnSpc>
                  <a:spcPts val="6666"/>
                </a:lnSpc>
                <a:defRPr/>
              </a:pPr>
              <a:r>
                <a:rPr lang="en-US" sz="5980" spc="-150" dirty="0" smtClean="0">
                  <a:solidFill>
                    <a:srgbClr val="FFFFFF"/>
                  </a:solidFill>
                  <a:latin typeface="Segoe UI Light"/>
                </a:rPr>
                <a:t>Thanks!</a:t>
              </a:r>
              <a:endParaRPr lang="en-US" sz="5980" spc="-150" dirty="0">
                <a:solidFill>
                  <a:srgbClr val="FFFFFF"/>
                </a:solidFill>
                <a:latin typeface="Segoe UI Light"/>
              </a:endParaRPr>
            </a:p>
          </p:txBody>
        </p:sp>
        <p:sp>
          <p:nvSpPr>
            <p:cNvPr id="21" name="Text Placeholder 4"/>
            <p:cNvSpPr txBox="1">
              <a:spLocks/>
            </p:cNvSpPr>
            <p:nvPr/>
          </p:nvSpPr>
          <p:spPr>
            <a:xfrm>
              <a:off x="5968926" y="2763841"/>
              <a:ext cx="5989668" cy="14128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000" dirty="0" smtClean="0">
                  <a:solidFill>
                    <a:srgbClr val="11C1FF"/>
                  </a:solidFill>
                  <a:latin typeface="+mj-lt"/>
                </a:rPr>
                <a:t>We are done now.</a:t>
              </a:r>
              <a:endParaRPr lang="en-US" sz="4000" dirty="0">
                <a:solidFill>
                  <a:srgbClr val="11C1FF"/>
                </a:solidFill>
                <a:latin typeface="+mj-lt"/>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53" y="1756196"/>
            <a:ext cx="2151489" cy="215148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13505" y="308587"/>
            <a:ext cx="1128328" cy="112832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87249" y="1177504"/>
            <a:ext cx="5283363" cy="4402803"/>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8781" y="5570973"/>
            <a:ext cx="578692" cy="578692"/>
          </a:xfrm>
          <a:prstGeom prst="rect">
            <a:avLst/>
          </a:prstGeom>
        </p:spPr>
      </p:pic>
    </p:spTree>
    <p:extLst>
      <p:ext uri="{BB962C8B-B14F-4D97-AF65-F5344CB8AC3E}">
        <p14:creationId xmlns:p14="http://schemas.microsoft.com/office/powerpoint/2010/main" val="3560693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978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 name="Title 3"/>
          <p:cNvSpPr txBox="1">
            <a:spLocks/>
          </p:cNvSpPr>
          <p:nvPr/>
        </p:nvSpPr>
        <p:spPr>
          <a:xfrm>
            <a:off x="231221" y="3648367"/>
            <a:ext cx="3178420" cy="872110"/>
          </a:xfrm>
          <a:prstGeom prst="rect">
            <a:avLst/>
          </a:prstGeom>
        </p:spPr>
        <p:txBody>
          <a:bodyPr vert="horz" wrap="square" lIns="146304" tIns="91440" rIns="146304" bIns="91440" rtlCol="0" anchor="ctr">
            <a:noAutofit/>
          </a:bodyPr>
          <a:lstStyle>
            <a:lvl1pPr algn="l" defTabSz="914180" rtl="0" eaLnBrk="1" latinLnBrk="0" hangingPunct="1">
              <a:lnSpc>
                <a:spcPts val="6175"/>
              </a:lnSpc>
              <a:spcBef>
                <a:spcPct val="0"/>
              </a:spcBef>
              <a:buNone/>
              <a:defRPr lang="en-US" sz="5293" b="0" kern="1200" cap="none" spc="-100" baseline="0">
                <a:ln w="3175">
                  <a:noFill/>
                </a:ln>
                <a:solidFill>
                  <a:schemeClr val="bg1"/>
                </a:solidFill>
                <a:effectLst/>
                <a:latin typeface="+mj-lt"/>
                <a:ea typeface="+mn-ea"/>
                <a:cs typeface="Segoe UI" pitchFamily="34" charset="0"/>
              </a:defRPr>
            </a:lvl1pPr>
          </a:lstStyle>
          <a:p>
            <a:pPr>
              <a:lnSpc>
                <a:spcPct val="100000"/>
              </a:lnSpc>
            </a:pPr>
            <a:r>
              <a:rPr lang="en-US" altLang="ja-JP" sz="4799" dirty="0">
                <a:ea typeface="メイリオ" pitchFamily="50" charset="-128"/>
                <a:cs typeface="Segoe UI Light" panose="020B0502040204020203" pitchFamily="34" charset="0"/>
              </a:rPr>
              <a:t>Azure </a:t>
            </a:r>
            <a:r>
              <a:rPr lang="en-US" altLang="ja-JP" sz="4799" dirty="0" smtClean="0">
                <a:ea typeface="メイリオ" pitchFamily="50" charset="-128"/>
                <a:cs typeface="Segoe UI Light" panose="020B0502040204020203" pitchFamily="34" charset="0"/>
              </a:rPr>
              <a:t>footprint</a:t>
            </a:r>
            <a:endParaRPr lang="en-US" sz="4799" dirty="0">
              <a:ea typeface="メイリオ" pitchFamily="50" charset="-128"/>
              <a:cs typeface="Segoe UI Light" panose="020B0502040204020203" pitchFamily="34" charset="0"/>
            </a:endParaRPr>
          </a:p>
        </p:txBody>
      </p:sp>
      <p:grpSp>
        <p:nvGrpSpPr>
          <p:cNvPr id="1239" name="Group 1238"/>
          <p:cNvGrpSpPr/>
          <p:nvPr/>
        </p:nvGrpSpPr>
        <p:grpSpPr>
          <a:xfrm>
            <a:off x="429370" y="289026"/>
            <a:ext cx="11148737" cy="6215364"/>
            <a:chOff x="395371" y="1139688"/>
            <a:chExt cx="8399866" cy="4651514"/>
          </a:xfrm>
          <a:solidFill>
            <a:srgbClr val="00B0F0"/>
          </a:solidFill>
        </p:grpSpPr>
        <p:sp>
          <p:nvSpPr>
            <p:cNvPr id="1240"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1"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2"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3"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4"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5"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6"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7"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8"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9"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0"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1"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2"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3"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4"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5"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6"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7"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8"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9"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0"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1"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2"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3"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4"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5"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6"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7"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8"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9"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0"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1"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2"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3"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4"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5"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6"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7"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8"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9"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0"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1"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2"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3"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4"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5"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6"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7"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8"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9"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0"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1"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2"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3"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4"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5"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6"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7"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8"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9"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0"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1"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2"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3"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4"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5"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6"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7"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8"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9"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0"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1"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2"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3"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4"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5"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6"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7"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8"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9"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0"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1"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2"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3"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4"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5"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6"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7"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8"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9"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0"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1"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2"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3"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4"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5"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6"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7"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8"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9"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0"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1"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2"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3"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4"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5"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6"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7"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8"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9"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0"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1"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2"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3"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4"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5"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6"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7"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8"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9"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0"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1"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2"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3"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4"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5"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6"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7"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8"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9"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0"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1"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2"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3"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4"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5"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6"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7"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8"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9"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0"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1"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2"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3"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4"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5"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6"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7"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8"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9"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0"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1"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2"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3"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4"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5"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6"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7"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8"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9"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0"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1"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2"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3"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4"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5"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6"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7"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8"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9"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0"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1"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2"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3"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4"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5"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6"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7"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8"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9"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0"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1"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2"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3"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4"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5"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6"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7"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8"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9"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0"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1"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2"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3"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4"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5"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6"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7"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8"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9"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0"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1"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2"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3"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4"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5"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6"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7"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8"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9"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0"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1"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2"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3"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4"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5"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6"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7"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8"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9"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0"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1"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2"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3"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4"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5"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6"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7"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8"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9"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0"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1"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2"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3"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4"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5"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6"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7"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8"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9"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0"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1"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2"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3"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4"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5"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6"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7"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8"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9"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0"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1"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2"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3"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4"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5"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6"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7"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8"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9"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0"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1"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2"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3"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4"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5"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6"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7"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8"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9"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0"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1"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2"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3"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4"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5"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6"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7"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8"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9"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0"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1"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2"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3"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4"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5"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6"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7"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8"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9"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0"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1"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2"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3"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4"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5"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6"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7"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8"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9"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0"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1"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2"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3"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4"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5"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6"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7"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8"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9"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0"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1"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2"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3"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4"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5"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6"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7"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8"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9"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0"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1"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2"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3"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4"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5"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6"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7"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8"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9"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0"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1"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2"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3"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4"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5"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6"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7"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8"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9"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0"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1"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2"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3"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4"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5"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6"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7"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8"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9"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0"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18504">
                <a:defRPr/>
              </a:pPr>
              <a:endParaRPr lang="en-US" sz="2399" kern="0" dirty="0">
                <a:solidFill>
                  <a:srgbClr val="292929"/>
                </a:solidFill>
              </a:endParaRPr>
            </a:p>
          </p:txBody>
        </p:sp>
        <p:sp>
          <p:nvSpPr>
            <p:cNvPr id="1591"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2"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3"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4"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595"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6"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7"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8"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9"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0"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1"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2"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3"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4"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5"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6"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7"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8"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9"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0"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1"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2"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3"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4"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5"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6"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7"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8"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9"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0"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1"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2"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3"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4"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5"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6"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7"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8"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9"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0"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1"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2"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3"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4"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5"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6"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7"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8"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9"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18504">
                <a:defRPr/>
              </a:pPr>
              <a:endParaRPr lang="en-US" sz="2399" kern="0" dirty="0">
                <a:solidFill>
                  <a:srgbClr val="292929"/>
                </a:solidFill>
              </a:endParaRPr>
            </a:p>
          </p:txBody>
        </p:sp>
        <p:sp>
          <p:nvSpPr>
            <p:cNvPr id="1640"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1"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2"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3"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4"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5"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6"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7"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8"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9"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0"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1"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2"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3"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4"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5"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6"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7"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8"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9"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0"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1"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2"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3"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4"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5"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6"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7"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8"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9"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0"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1"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2"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3"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4"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5"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6"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7"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8"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9"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0"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1"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2"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3"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4"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5"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6"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7"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8"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9"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0"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1"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2"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3"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4"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5"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6"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7"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8"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9"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0"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1"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2"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3"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4"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5"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6"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7"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8"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9"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0"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1"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2"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3"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4"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5"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6"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7"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8"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9"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0"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1"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2"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3"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4"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5"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6"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7"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8"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9"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0"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1"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2"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3"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4"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5"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6"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7"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8"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9"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0"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741"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2"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3"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4"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5"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6"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7"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8"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9"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0"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1"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2"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3"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4"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5"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6"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7"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8"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9"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0"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1"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2"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3"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4"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5"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6"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7"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8"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9"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0"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1"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2"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3"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4"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5"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6"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7"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8"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9"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0"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1"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2"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3"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784"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5"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6"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7"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8"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9"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0"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1"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2"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3"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4"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5"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6"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7"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8"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9"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0"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1"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2"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3"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4"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5"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6"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7"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8"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9"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0"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1"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2"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3"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4"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5"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6"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7"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8"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9"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0"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1"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2"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3"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4"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5"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6"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7"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8"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9"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0"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1"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2"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3"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4"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835"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6"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7"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8"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9"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0"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1"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2"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3"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4"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5"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6"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7"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8"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9"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0"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1"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2"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3"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4"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5"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6"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7"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8"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9"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0"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1"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862"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3"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4"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5"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6"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7"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8"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9"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0"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1"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2"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3"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4"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5"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6"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7"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8"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9"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0"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1"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2"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3"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4"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5"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6"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7"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8"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9"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0"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1"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2"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3"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4"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5"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6"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7"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8"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9"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0"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1"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2"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3"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4"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5"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6"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7"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8"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9"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0"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1"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2"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3"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4"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5"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6"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7"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8"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9"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0"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1"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2"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3"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4"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5"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6"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7"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8"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9"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0"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1"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2"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3"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4"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5"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6"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7"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8"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9"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0"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1"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2"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3"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4"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5"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6"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7"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8"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9"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0"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1"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2"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3"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4"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5"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6"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7"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8"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959"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0"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1"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2"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3"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4"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5"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6"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7"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8"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9"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0"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1"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2"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3"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4"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5"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6"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7"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978"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9"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0"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1"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2"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3"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4"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5"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6"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7"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8"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9"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0"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1"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2"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3"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4"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5"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6"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7"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8"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9"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0"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1"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2"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3"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4"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5"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6"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7"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8"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9"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0"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1"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2"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3"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4"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5"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6"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7"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8"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9"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0"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1"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2"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3"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4"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5"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6"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7"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8"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9"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0"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1"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2"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3"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4"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5"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6"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7"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8"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9"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0"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1"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2"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3"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4"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5"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6"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7"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8"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9"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0"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1"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2"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3"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4"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5"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6"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7"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8"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9"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0"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1"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2"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3"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4"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5"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6"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7"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8"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9"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0"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1"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2"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3"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4"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5"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6"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7"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8"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9"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0"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1"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2"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3"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4"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5"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6"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7"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8"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9"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0"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1"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2"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3"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4"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5"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6"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7"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8"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9"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0"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1"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2"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3"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4"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5"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6"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7"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8"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9"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0"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1"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2"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3"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4"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5"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6"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7"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8"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9"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0"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1"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2"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3"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4"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5"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6"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7"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8"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9"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0"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1"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2"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3"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4"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5"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6"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7"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8"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9"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0"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1"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2"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3"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4"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5"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6"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7"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8"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9"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0"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1"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2"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3"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4"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5"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6"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7"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8"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9"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0"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1"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2"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3"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164"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5"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6"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7"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8"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9"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0"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1"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2"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3"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4"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5"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6"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7"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8"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9"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0"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1"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2"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3"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4"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5"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6"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7"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8"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9"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0"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1"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2"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3"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4"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5"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6"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7"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8"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9"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0"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1"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2"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3"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4"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5"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6"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7"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8"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9"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0"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1"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2"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3"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4"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5"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6"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7"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8"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9"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0"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1"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2"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3"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4"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5"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6"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7"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8"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9"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0"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1"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2"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3"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4"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5"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6"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7"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8"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9"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0"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1"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2"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3"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244"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5"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6"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7"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8"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9"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0"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1"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2"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3"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4"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5"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6"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7"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8"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9"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0"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1"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2"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3"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4"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5"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6"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7"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8"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9"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0"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1"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2"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3"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4"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5"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6"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7"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8"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9"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0"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1"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2"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3"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4"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5"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6"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7"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8"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9"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0"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1"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2"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3"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4"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5"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6"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7"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8"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9"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0"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1"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2"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303"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4"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5"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6"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7"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8"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9"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0"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1"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2"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3"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4"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5"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6"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7"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8"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9"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0"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1"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2"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3"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4"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5"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6"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7"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8"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9"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0"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1"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2"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3"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4"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5"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6"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7"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8"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9"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0"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1"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2"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3"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4"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5"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6"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7"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8"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9"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0"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1"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2"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3"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4"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5"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6"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7"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8"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9"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0"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1"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2"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3"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4"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5"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6"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7"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8"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9"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0"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1"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2"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3"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4"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5"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6"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7"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8"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9"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0"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1"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2"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3"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4"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5"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6"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7"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8"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9"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0"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1"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2"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3"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4"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5"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6"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7"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8"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9"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0"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1"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2"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3"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4"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5"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6"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7"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8"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9"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0"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1"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412"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3"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4"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5"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6"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7"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8"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9"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0"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1"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2"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3"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4"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5"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6"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7"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8"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9"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0"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1"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2"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3"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4"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5"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6"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7"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8"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9"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0"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1"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2"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3"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4"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5"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6"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7"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8"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9"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0"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1"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2"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3"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4"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grpSp>
      <p:sp>
        <p:nvSpPr>
          <p:cNvPr id="2456" name="Oval 2455"/>
          <p:cNvSpPr/>
          <p:nvPr/>
        </p:nvSpPr>
        <p:spPr bwMode="auto">
          <a:xfrm>
            <a:off x="1757041" y="2236500"/>
            <a:ext cx="432484" cy="435401"/>
          </a:xfrm>
          <a:prstGeom prst="ellipse">
            <a:avLst/>
          </a:prstGeom>
          <a:solidFill>
            <a:srgbClr val="92D050">
              <a:alpha val="80000"/>
            </a:srgbClr>
          </a:solidFill>
          <a:ln w="3175" cap="flat" cmpd="sng" algn="ctr">
            <a:solidFill>
              <a:schemeClr val="tx1">
                <a:alpha val="60000"/>
              </a:schemeClr>
            </a:solid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57" name="Oval 2456"/>
          <p:cNvSpPr/>
          <p:nvPr/>
        </p:nvSpPr>
        <p:spPr bwMode="auto">
          <a:xfrm>
            <a:off x="2924972" y="1908690"/>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58" name="Oval 2457"/>
          <p:cNvSpPr/>
          <p:nvPr/>
        </p:nvSpPr>
        <p:spPr bwMode="auto">
          <a:xfrm>
            <a:off x="2301339" y="2691529"/>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59" name="Oval 2458"/>
          <p:cNvSpPr/>
          <p:nvPr/>
        </p:nvSpPr>
        <p:spPr bwMode="auto">
          <a:xfrm>
            <a:off x="5804842" y="1736825"/>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60" name="Oval 2459"/>
          <p:cNvSpPr/>
          <p:nvPr/>
        </p:nvSpPr>
        <p:spPr bwMode="auto">
          <a:xfrm>
            <a:off x="5343095" y="1704506"/>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61" name="Oval 2460"/>
          <p:cNvSpPr/>
          <p:nvPr/>
        </p:nvSpPr>
        <p:spPr bwMode="auto">
          <a:xfrm>
            <a:off x="9357542" y="2967256"/>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2" name="Oval 2461"/>
          <p:cNvSpPr/>
          <p:nvPr/>
        </p:nvSpPr>
        <p:spPr bwMode="auto">
          <a:xfrm>
            <a:off x="8788859" y="3926617"/>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3" name="Oval 2462"/>
          <p:cNvSpPr/>
          <p:nvPr/>
        </p:nvSpPr>
        <p:spPr bwMode="auto">
          <a:xfrm>
            <a:off x="10033036" y="4780224"/>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4" name="Oval 2463"/>
          <p:cNvSpPr/>
          <p:nvPr/>
        </p:nvSpPr>
        <p:spPr bwMode="auto">
          <a:xfrm>
            <a:off x="10211897" y="5403979"/>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5" name="Oval 2464"/>
          <p:cNvSpPr/>
          <p:nvPr/>
        </p:nvSpPr>
        <p:spPr bwMode="auto">
          <a:xfrm>
            <a:off x="9995654" y="2504739"/>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6" name="Oval 2465"/>
          <p:cNvSpPr/>
          <p:nvPr/>
        </p:nvSpPr>
        <p:spPr bwMode="auto">
          <a:xfrm>
            <a:off x="9995654" y="2213594"/>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7" name="Oval 2466"/>
          <p:cNvSpPr/>
          <p:nvPr/>
        </p:nvSpPr>
        <p:spPr bwMode="auto">
          <a:xfrm>
            <a:off x="9219254" y="1941206"/>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8" name="Oval 2467"/>
          <p:cNvSpPr/>
          <p:nvPr/>
        </p:nvSpPr>
        <p:spPr bwMode="auto">
          <a:xfrm>
            <a:off x="8934845" y="2722440"/>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9" name="Oval 2468"/>
          <p:cNvSpPr/>
          <p:nvPr/>
        </p:nvSpPr>
        <p:spPr bwMode="auto">
          <a:xfrm>
            <a:off x="2831743" y="2369941"/>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70" name="Oval 2469"/>
          <p:cNvSpPr/>
          <p:nvPr/>
        </p:nvSpPr>
        <p:spPr bwMode="auto">
          <a:xfrm>
            <a:off x="3391900" y="2213594"/>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71" name="Oval 2470"/>
          <p:cNvSpPr/>
          <p:nvPr/>
        </p:nvSpPr>
        <p:spPr bwMode="auto">
          <a:xfrm>
            <a:off x="4266085" y="4507506"/>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 name="TextBox 1"/>
          <p:cNvSpPr txBox="1"/>
          <p:nvPr/>
        </p:nvSpPr>
        <p:spPr>
          <a:xfrm>
            <a:off x="-17888" y="0"/>
            <a:ext cx="12209888" cy="954493"/>
          </a:xfrm>
          <a:prstGeom prst="rect">
            <a:avLst/>
          </a:prstGeom>
          <a:solidFill>
            <a:srgbClr val="19396C">
              <a:alpha val="76863"/>
            </a:srgbClr>
          </a:solidFill>
        </p:spPr>
        <p:txBody>
          <a:bodyPr wrap="square" rtlCol="0" anchor="ctr">
            <a:noAutofit/>
          </a:bodyPr>
          <a:lstStyle/>
          <a:p>
            <a:pPr algn="ctr"/>
            <a:r>
              <a:rPr lang="en-US" sz="3600" dirty="0" smtClean="0">
                <a:solidFill>
                  <a:srgbClr val="92D050"/>
                </a:solidFill>
              </a:rPr>
              <a:t>16 regions worldwide in 2014</a:t>
            </a:r>
            <a:endParaRPr lang="en-US" sz="3600" dirty="0">
              <a:solidFill>
                <a:srgbClr val="92D050"/>
              </a:solidFill>
            </a:endParaRPr>
          </a:p>
        </p:txBody>
      </p:sp>
    </p:spTree>
    <p:extLst>
      <p:ext uri="{BB962C8B-B14F-4D97-AF65-F5344CB8AC3E}">
        <p14:creationId xmlns:p14="http://schemas.microsoft.com/office/powerpoint/2010/main" val="2486604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56"/>
                                        </p:tgtEl>
                                        <p:attrNameLst>
                                          <p:attrName>style.visibility</p:attrName>
                                        </p:attrNameLst>
                                      </p:cBhvr>
                                      <p:to>
                                        <p:strVal val="visible"/>
                                      </p:to>
                                    </p:set>
                                    <p:animEffect transition="in" filter="fade">
                                      <p:cBhvr>
                                        <p:cTn id="7" dur="250"/>
                                        <p:tgtEl>
                                          <p:spTgt spid="2456"/>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2457"/>
                                        </p:tgtEl>
                                        <p:attrNameLst>
                                          <p:attrName>style.visibility</p:attrName>
                                        </p:attrNameLst>
                                      </p:cBhvr>
                                      <p:to>
                                        <p:strVal val="visible"/>
                                      </p:to>
                                    </p:set>
                                    <p:animEffect transition="in" filter="fade">
                                      <p:cBhvr>
                                        <p:cTn id="10" dur="250"/>
                                        <p:tgtEl>
                                          <p:spTgt spid="245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458"/>
                                        </p:tgtEl>
                                        <p:attrNameLst>
                                          <p:attrName>style.visibility</p:attrName>
                                        </p:attrNameLst>
                                      </p:cBhvr>
                                      <p:to>
                                        <p:strVal val="visible"/>
                                      </p:to>
                                    </p:set>
                                    <p:animEffect transition="in" filter="fade">
                                      <p:cBhvr>
                                        <p:cTn id="13" dur="250"/>
                                        <p:tgtEl>
                                          <p:spTgt spid="245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459"/>
                                        </p:tgtEl>
                                        <p:attrNameLst>
                                          <p:attrName>style.visibility</p:attrName>
                                        </p:attrNameLst>
                                      </p:cBhvr>
                                      <p:to>
                                        <p:strVal val="visible"/>
                                      </p:to>
                                    </p:set>
                                    <p:animEffect transition="in" filter="fade">
                                      <p:cBhvr>
                                        <p:cTn id="16" dur="250"/>
                                        <p:tgtEl>
                                          <p:spTgt spid="2459"/>
                                        </p:tgtEl>
                                      </p:cBhvr>
                                    </p:animEffect>
                                  </p:childTnLst>
                                </p:cTn>
                              </p:par>
                              <p:par>
                                <p:cTn id="17" presetID="10" presetClass="entr" presetSubtype="0" fill="hold" grpId="0" nodeType="withEffect">
                                  <p:stCondLst>
                                    <p:cond delay="300"/>
                                  </p:stCondLst>
                                  <p:childTnLst>
                                    <p:set>
                                      <p:cBhvr>
                                        <p:cTn id="18" dur="1" fill="hold">
                                          <p:stCondLst>
                                            <p:cond delay="0"/>
                                          </p:stCondLst>
                                        </p:cTn>
                                        <p:tgtEl>
                                          <p:spTgt spid="2460"/>
                                        </p:tgtEl>
                                        <p:attrNameLst>
                                          <p:attrName>style.visibility</p:attrName>
                                        </p:attrNameLst>
                                      </p:cBhvr>
                                      <p:to>
                                        <p:strVal val="visible"/>
                                      </p:to>
                                    </p:set>
                                    <p:animEffect transition="in" filter="fade">
                                      <p:cBhvr>
                                        <p:cTn id="19" dur="250"/>
                                        <p:tgtEl>
                                          <p:spTgt spid="2460"/>
                                        </p:tgtEl>
                                      </p:cBhvr>
                                    </p:animEffect>
                                  </p:childTnLst>
                                </p:cTn>
                              </p:par>
                              <p:par>
                                <p:cTn id="20" presetID="10" presetClass="entr" presetSubtype="0" fill="hold" grpId="0" nodeType="withEffect">
                                  <p:stCondLst>
                                    <p:cond delay="350"/>
                                  </p:stCondLst>
                                  <p:childTnLst>
                                    <p:set>
                                      <p:cBhvr>
                                        <p:cTn id="21" dur="1" fill="hold">
                                          <p:stCondLst>
                                            <p:cond delay="0"/>
                                          </p:stCondLst>
                                        </p:cTn>
                                        <p:tgtEl>
                                          <p:spTgt spid="2461"/>
                                        </p:tgtEl>
                                        <p:attrNameLst>
                                          <p:attrName>style.visibility</p:attrName>
                                        </p:attrNameLst>
                                      </p:cBhvr>
                                      <p:to>
                                        <p:strVal val="visible"/>
                                      </p:to>
                                    </p:set>
                                    <p:animEffect transition="in" filter="fade">
                                      <p:cBhvr>
                                        <p:cTn id="22" dur="250"/>
                                        <p:tgtEl>
                                          <p:spTgt spid="2461"/>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2462"/>
                                        </p:tgtEl>
                                        <p:attrNameLst>
                                          <p:attrName>style.visibility</p:attrName>
                                        </p:attrNameLst>
                                      </p:cBhvr>
                                      <p:to>
                                        <p:strVal val="visible"/>
                                      </p:to>
                                    </p:set>
                                    <p:animEffect transition="in" filter="fade">
                                      <p:cBhvr>
                                        <p:cTn id="25" dur="250"/>
                                        <p:tgtEl>
                                          <p:spTgt spid="246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463"/>
                                        </p:tgtEl>
                                        <p:attrNameLst>
                                          <p:attrName>style.visibility</p:attrName>
                                        </p:attrNameLst>
                                      </p:cBhvr>
                                      <p:to>
                                        <p:strVal val="visible"/>
                                      </p:to>
                                    </p:set>
                                    <p:animEffect transition="in" filter="fade">
                                      <p:cBhvr>
                                        <p:cTn id="28" dur="250"/>
                                        <p:tgtEl>
                                          <p:spTgt spid="2463"/>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464"/>
                                        </p:tgtEl>
                                        <p:attrNameLst>
                                          <p:attrName>style.visibility</p:attrName>
                                        </p:attrNameLst>
                                      </p:cBhvr>
                                      <p:to>
                                        <p:strVal val="visible"/>
                                      </p:to>
                                    </p:set>
                                    <p:animEffect transition="in" filter="fade">
                                      <p:cBhvr>
                                        <p:cTn id="31" dur="250"/>
                                        <p:tgtEl>
                                          <p:spTgt spid="2464"/>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465"/>
                                        </p:tgtEl>
                                        <p:attrNameLst>
                                          <p:attrName>style.visibility</p:attrName>
                                        </p:attrNameLst>
                                      </p:cBhvr>
                                      <p:to>
                                        <p:strVal val="visible"/>
                                      </p:to>
                                    </p:set>
                                    <p:animEffect transition="in" filter="fade">
                                      <p:cBhvr>
                                        <p:cTn id="34" dur="250"/>
                                        <p:tgtEl>
                                          <p:spTgt spid="246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466"/>
                                        </p:tgtEl>
                                        <p:attrNameLst>
                                          <p:attrName>style.visibility</p:attrName>
                                        </p:attrNameLst>
                                      </p:cBhvr>
                                      <p:to>
                                        <p:strVal val="visible"/>
                                      </p:to>
                                    </p:set>
                                    <p:animEffect transition="in" filter="fade">
                                      <p:cBhvr>
                                        <p:cTn id="37" dur="250"/>
                                        <p:tgtEl>
                                          <p:spTgt spid="2466"/>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67"/>
                                        </p:tgtEl>
                                        <p:attrNameLst>
                                          <p:attrName>style.visibility</p:attrName>
                                        </p:attrNameLst>
                                      </p:cBhvr>
                                      <p:to>
                                        <p:strVal val="visible"/>
                                      </p:to>
                                    </p:set>
                                    <p:animEffect transition="in" filter="fade">
                                      <p:cBhvr>
                                        <p:cTn id="40" dur="250"/>
                                        <p:tgtEl>
                                          <p:spTgt spid="246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468"/>
                                        </p:tgtEl>
                                        <p:attrNameLst>
                                          <p:attrName>style.visibility</p:attrName>
                                        </p:attrNameLst>
                                      </p:cBhvr>
                                      <p:to>
                                        <p:strVal val="visible"/>
                                      </p:to>
                                    </p:set>
                                    <p:animEffect transition="in" filter="fade">
                                      <p:cBhvr>
                                        <p:cTn id="43" dur="250"/>
                                        <p:tgtEl>
                                          <p:spTgt spid="2468"/>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469"/>
                                        </p:tgtEl>
                                        <p:attrNameLst>
                                          <p:attrName>style.visibility</p:attrName>
                                        </p:attrNameLst>
                                      </p:cBhvr>
                                      <p:to>
                                        <p:strVal val="visible"/>
                                      </p:to>
                                    </p:set>
                                    <p:animEffect transition="in" filter="fade">
                                      <p:cBhvr>
                                        <p:cTn id="46" dur="250"/>
                                        <p:tgtEl>
                                          <p:spTgt spid="2469"/>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470"/>
                                        </p:tgtEl>
                                        <p:attrNameLst>
                                          <p:attrName>style.visibility</p:attrName>
                                        </p:attrNameLst>
                                      </p:cBhvr>
                                      <p:to>
                                        <p:strVal val="visible"/>
                                      </p:to>
                                    </p:set>
                                    <p:animEffect transition="in" filter="fade">
                                      <p:cBhvr>
                                        <p:cTn id="49" dur="250"/>
                                        <p:tgtEl>
                                          <p:spTgt spid="2470"/>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471"/>
                                        </p:tgtEl>
                                        <p:attrNameLst>
                                          <p:attrName>style.visibility</p:attrName>
                                        </p:attrNameLst>
                                      </p:cBhvr>
                                      <p:to>
                                        <p:strVal val="visible"/>
                                      </p:to>
                                    </p:set>
                                    <p:animEffect transition="in" filter="fade">
                                      <p:cBhvr>
                                        <p:cTn id="52" dur="250"/>
                                        <p:tgtEl>
                                          <p:spTgt spid="2471"/>
                                        </p:tgtEl>
                                      </p:cBhvr>
                                    </p:animEffect>
                                  </p:childTnLst>
                                </p:cTn>
                              </p:par>
                            </p:childTnLst>
                          </p:cTn>
                        </p:par>
                        <p:par>
                          <p:cTn id="53" fill="hold">
                            <p:stCondLst>
                              <p:cond delay="750"/>
                            </p:stCondLst>
                            <p:childTnLst>
                              <p:par>
                                <p:cTn id="54" presetID="12" presetClass="entr" presetSubtype="1"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p:tgtEl>
                                          <p:spTgt spid="2"/>
                                        </p:tgtEl>
                                        <p:attrNameLst>
                                          <p:attrName>ppt_y</p:attrName>
                                        </p:attrNameLst>
                                      </p:cBhvr>
                                      <p:tavLst>
                                        <p:tav tm="0">
                                          <p:val>
                                            <p:strVal val="#ppt_y-#ppt_h*1.125000"/>
                                          </p:val>
                                        </p:tav>
                                        <p:tav tm="100000">
                                          <p:val>
                                            <p:strVal val="#ppt_y"/>
                                          </p:val>
                                        </p:tav>
                                      </p:tavLst>
                                    </p:anim>
                                    <p:animEffect transition="in" filter="wipe(down)">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6" grpId="0" animBg="1"/>
      <p:bldP spid="2457" grpId="0" animBg="1"/>
      <p:bldP spid="2458" grpId="0" animBg="1"/>
      <p:bldP spid="2459" grpId="0" animBg="1"/>
      <p:bldP spid="2460" grpId="0" animBg="1"/>
      <p:bldP spid="2461" grpId="0" animBg="1"/>
      <p:bldP spid="2462" grpId="0" animBg="1"/>
      <p:bldP spid="2463" grpId="0" animBg="1"/>
      <p:bldP spid="2464" grpId="0" animBg="1"/>
      <p:bldP spid="2465" grpId="0" animBg="1"/>
      <p:bldP spid="2466" grpId="0" animBg="1"/>
      <p:bldP spid="2467" grpId="0" animBg="1"/>
      <p:bldP spid="2468" grpId="0" animBg="1"/>
      <p:bldP spid="2469" grpId="0" animBg="1"/>
      <p:bldP spid="2470" grpId="0" animBg="1"/>
      <p:bldP spid="2471" grpId="0" animBg="1"/>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69453" y="707084"/>
            <a:ext cx="3783977" cy="2400603"/>
            <a:chOff x="69453" y="707084"/>
            <a:chExt cx="3783977" cy="2400603"/>
          </a:xfrm>
        </p:grpSpPr>
        <p:sp>
          <p:nvSpPr>
            <p:cNvPr id="13" name="TextBox 12"/>
            <p:cNvSpPr txBox="1"/>
            <p:nvPr/>
          </p:nvSpPr>
          <p:spPr>
            <a:xfrm>
              <a:off x="339183" y="2707577"/>
              <a:ext cx="3514247" cy="400110"/>
            </a:xfrm>
            <a:prstGeom prst="rect">
              <a:avLst/>
            </a:prstGeom>
            <a:noFill/>
          </p:spPr>
          <p:txBody>
            <a:bodyPr wrap="square" rtlCol="0">
              <a:spAutoFit/>
            </a:bodyPr>
            <a:lstStyle/>
            <a:p>
              <a:pPr algn="ctr"/>
              <a:r>
                <a:rPr lang="en-US" sz="2000" dirty="0" smtClean="0">
                  <a:solidFill>
                    <a:srgbClr val="FFFFFF"/>
                  </a:solidFill>
                  <a:latin typeface="+mj-lt"/>
                  <a:cs typeface="Segoe UI Light" panose="020B0502040204020203" pitchFamily="34" charset="0"/>
                </a:rPr>
                <a:t>Fortune 500 using Azure</a:t>
              </a:r>
              <a:endParaRPr lang="en-US" sz="2000" dirty="0">
                <a:solidFill>
                  <a:srgbClr val="FFFFFF"/>
                </a:solidFill>
                <a:latin typeface="+mj-lt"/>
              </a:endParaRPr>
            </a:p>
          </p:txBody>
        </p:sp>
        <p:sp>
          <p:nvSpPr>
            <p:cNvPr id="39" name="Rectangle 38"/>
            <p:cNvSpPr/>
            <p:nvPr/>
          </p:nvSpPr>
          <p:spPr>
            <a:xfrm>
              <a:off x="69453" y="707084"/>
              <a:ext cx="3679529" cy="2068338"/>
            </a:xfrm>
            <a:prstGeom prst="rect">
              <a:avLst/>
            </a:prstGeom>
          </p:spPr>
          <p:txBody>
            <a:bodyPr wrap="square" anchor="ctr">
              <a:spAutoFit/>
            </a:bodyPr>
            <a:lstStyle/>
            <a:p>
              <a:pPr algn="ctr">
                <a:lnSpc>
                  <a:spcPct val="95000"/>
                </a:lnSpc>
                <a:buSzPct val="90000"/>
              </a:pPr>
              <a:r>
                <a:rPr lang="en-US" sz="13528" dirty="0">
                  <a:solidFill>
                    <a:srgbClr val="11C1FF"/>
                  </a:solidFill>
                  <a:latin typeface="Segoe UI Light" panose="020B0502040204020203" pitchFamily="34" charset="0"/>
                  <a:cs typeface="Segoe UI Light" panose="020B0502040204020203" pitchFamily="34" charset="0"/>
                </a:rPr>
                <a:t>&gt;</a:t>
              </a:r>
              <a:r>
                <a:rPr lang="en-US" sz="13528" dirty="0" smtClean="0">
                  <a:solidFill>
                    <a:schemeClr val="bg1"/>
                  </a:solidFill>
                  <a:latin typeface="Segoe UI Light" panose="020B0502040204020203" pitchFamily="34" charset="0"/>
                  <a:cs typeface="Segoe UI Light" panose="020B0502040204020203" pitchFamily="34" charset="0"/>
                </a:rPr>
                <a:t>57</a:t>
              </a:r>
              <a:r>
                <a:rPr lang="en-US" sz="5882" dirty="0" smtClean="0">
                  <a:latin typeface="Segoe UI Light" panose="020B0502040204020203" pitchFamily="34" charset="0"/>
                  <a:cs typeface="Segoe UI Light" panose="020B0502040204020203" pitchFamily="34" charset="0"/>
                </a:rPr>
                <a:t>%</a:t>
              </a:r>
              <a:endParaRPr lang="en-US" sz="13528" dirty="0">
                <a:latin typeface="Segoe UI Light" panose="020B0502040204020203" pitchFamily="34" charset="0"/>
                <a:cs typeface="Segoe UI Light" panose="020B0502040204020203" pitchFamily="34" charset="0"/>
              </a:endParaRPr>
            </a:p>
          </p:txBody>
        </p:sp>
      </p:grpSp>
      <p:grpSp>
        <p:nvGrpSpPr>
          <p:cNvPr id="28" name="Group 27"/>
          <p:cNvGrpSpPr/>
          <p:nvPr/>
        </p:nvGrpSpPr>
        <p:grpSpPr>
          <a:xfrm>
            <a:off x="4275147" y="845521"/>
            <a:ext cx="4517112" cy="2309892"/>
            <a:chOff x="8249299" y="845521"/>
            <a:chExt cx="4517112" cy="2309892"/>
          </a:xfrm>
        </p:grpSpPr>
        <p:sp>
          <p:nvSpPr>
            <p:cNvPr id="51" name="Rectangle 50"/>
            <p:cNvSpPr/>
            <p:nvPr/>
          </p:nvSpPr>
          <p:spPr>
            <a:xfrm>
              <a:off x="8249299" y="845521"/>
              <a:ext cx="4517112" cy="1773562"/>
            </a:xfrm>
            <a:prstGeom prst="rect">
              <a:avLst/>
            </a:prstGeom>
          </p:spPr>
          <p:txBody>
            <a:bodyPr wrap="square" anchor="ctr">
              <a:spAutoFit/>
            </a:bodyPr>
            <a:lstStyle/>
            <a:p>
              <a:pPr>
                <a:lnSpc>
                  <a:spcPct val="95000"/>
                </a:lnSpc>
                <a:buSzPct val="90000"/>
              </a:pPr>
              <a:r>
                <a:rPr lang="en-US" sz="11500" dirty="0" smtClean="0">
                  <a:solidFill>
                    <a:srgbClr val="00B0F0"/>
                  </a:solidFill>
                  <a:latin typeface="Segoe UI Light" panose="020B0502040204020203" pitchFamily="34" charset="0"/>
                  <a:cs typeface="Segoe UI Light" panose="020B0502040204020203" pitchFamily="34" charset="0"/>
                </a:rPr>
                <a:t>&gt;</a:t>
              </a:r>
              <a:r>
                <a:rPr lang="en-US" sz="9600" dirty="0" smtClean="0">
                  <a:solidFill>
                    <a:schemeClr val="bg1"/>
                  </a:solidFill>
                  <a:latin typeface="Segoe UI Light" panose="020B0502040204020203" pitchFamily="34" charset="0"/>
                  <a:cs typeface="Segoe UI Light" panose="020B0502040204020203" pitchFamily="34" charset="0"/>
                </a:rPr>
                <a:t>250</a:t>
              </a:r>
              <a:r>
                <a:rPr lang="en-US" sz="8000" dirty="0" smtClean="0">
                  <a:solidFill>
                    <a:schemeClr val="bg1"/>
                  </a:solidFill>
                  <a:latin typeface="Segoe UI Light" panose="020B0502040204020203" pitchFamily="34" charset="0"/>
                  <a:cs typeface="Segoe UI Light" panose="020B0502040204020203" pitchFamily="34" charset="0"/>
                </a:rPr>
                <a:t>k</a:t>
              </a:r>
              <a:endParaRPr lang="en-US" sz="9600" dirty="0">
                <a:solidFill>
                  <a:schemeClr val="bg1"/>
                </a:solidFill>
                <a:latin typeface="Segoe UI Light" panose="020B0502040204020203" pitchFamily="34" charset="0"/>
                <a:cs typeface="Segoe UI Light" panose="020B0502040204020203" pitchFamily="34" charset="0"/>
              </a:endParaRPr>
            </a:p>
          </p:txBody>
        </p:sp>
        <p:sp>
          <p:nvSpPr>
            <p:cNvPr id="52" name="Rectangle 51"/>
            <p:cNvSpPr/>
            <p:nvPr/>
          </p:nvSpPr>
          <p:spPr>
            <a:xfrm>
              <a:off x="8957492" y="2770692"/>
              <a:ext cx="2458322" cy="384721"/>
            </a:xfrm>
            <a:prstGeom prst="rect">
              <a:avLst/>
            </a:prstGeom>
          </p:spPr>
          <p:txBody>
            <a:bodyPr wrap="square" anchor="ctr">
              <a:spAutoFit/>
            </a:bodyPr>
            <a:lstStyle/>
            <a:p>
              <a:pPr algn="ctr">
                <a:lnSpc>
                  <a:spcPct val="95000"/>
                </a:lnSpc>
                <a:buSzPct val="90000"/>
              </a:pPr>
              <a:r>
                <a:rPr lang="en-US" sz="2000" dirty="0" smtClean="0">
                  <a:solidFill>
                    <a:srgbClr val="FFFFFF"/>
                  </a:solidFill>
                  <a:latin typeface="+mj-lt"/>
                  <a:cs typeface="Segoe UI Light" panose="020B0502040204020203" pitchFamily="34" charset="0"/>
                </a:rPr>
                <a:t>Active websites</a:t>
              </a:r>
              <a:endParaRPr lang="en-US" sz="3200" dirty="0">
                <a:solidFill>
                  <a:srgbClr val="FFFFFF"/>
                </a:solidFill>
                <a:latin typeface="+mj-lt"/>
                <a:cs typeface="Segoe UI Light" panose="020B0502040204020203" pitchFamily="34" charset="0"/>
              </a:endParaRPr>
            </a:p>
          </p:txBody>
        </p:sp>
      </p:grpSp>
      <p:cxnSp>
        <p:nvCxnSpPr>
          <p:cNvPr id="27" name="Straight Connector 26"/>
          <p:cNvCxnSpPr/>
          <p:nvPr/>
        </p:nvCxnSpPr>
        <p:spPr>
          <a:xfrm>
            <a:off x="4064288" y="487"/>
            <a:ext cx="0" cy="6857027"/>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097236" y="487"/>
            <a:ext cx="0" cy="6857027"/>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65" y="3443453"/>
            <a:ext cx="12190271" cy="0"/>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8294329" y="756425"/>
            <a:ext cx="3624997" cy="2387036"/>
            <a:chOff x="228133" y="2745825"/>
            <a:chExt cx="3624997" cy="2701148"/>
          </a:xfrm>
        </p:grpSpPr>
        <p:sp>
          <p:nvSpPr>
            <p:cNvPr id="20" name="Rectangle 19"/>
            <p:cNvSpPr/>
            <p:nvPr/>
          </p:nvSpPr>
          <p:spPr>
            <a:xfrm>
              <a:off x="228133" y="2745825"/>
              <a:ext cx="3624997" cy="1957317"/>
            </a:xfrm>
            <a:prstGeom prst="rect">
              <a:avLst/>
            </a:prstGeom>
          </p:spPr>
          <p:txBody>
            <a:bodyPr wrap="square" anchor="b">
              <a:spAutoFit/>
            </a:bodyPr>
            <a:lstStyle/>
            <a:p>
              <a:pPr algn="ctr">
                <a:lnSpc>
                  <a:spcPct val="95000"/>
                </a:lnSpc>
                <a:buSzPct val="90000"/>
              </a:pPr>
              <a:r>
                <a:rPr lang="en-US" sz="4000" spc="-200" dirty="0" smtClean="0">
                  <a:solidFill>
                    <a:srgbClr val="00B0F0"/>
                  </a:solidFill>
                  <a:latin typeface="Segoe UI Light" panose="020B0502040204020203" pitchFamily="34" charset="0"/>
                  <a:cs typeface="Segoe UI Light" panose="020B0502040204020203" pitchFamily="34" charset="0"/>
                </a:rPr>
                <a:t>Greater than</a:t>
              </a:r>
            </a:p>
            <a:p>
              <a:pPr algn="ctr">
                <a:lnSpc>
                  <a:spcPct val="95000"/>
                </a:lnSpc>
                <a:buSzPct val="90000"/>
              </a:pPr>
              <a:r>
                <a:rPr lang="en-US" sz="7200" spc="-294" dirty="0" smtClean="0">
                  <a:solidFill>
                    <a:schemeClr val="bg1"/>
                  </a:solidFill>
                  <a:latin typeface="Segoe UI Light" panose="020B0502040204020203" pitchFamily="34" charset="0"/>
                  <a:cs typeface="Segoe UI Light" panose="020B0502040204020203" pitchFamily="34" charset="0"/>
                </a:rPr>
                <a:t>1,000,000</a:t>
              </a:r>
              <a:endParaRPr lang="en-US" sz="4800" spc="-294" dirty="0">
                <a:solidFill>
                  <a:schemeClr val="bg1"/>
                </a:solidFill>
                <a:latin typeface="Segoe UI Light" panose="020B0502040204020203" pitchFamily="34" charset="0"/>
                <a:cs typeface="Segoe UI Light" panose="020B0502040204020203" pitchFamily="34" charset="0"/>
              </a:endParaRPr>
            </a:p>
          </p:txBody>
        </p:sp>
        <p:sp>
          <p:nvSpPr>
            <p:cNvPr id="30" name="TextBox 29"/>
            <p:cNvSpPr txBox="1"/>
            <p:nvPr/>
          </p:nvSpPr>
          <p:spPr>
            <a:xfrm>
              <a:off x="383396" y="4994211"/>
              <a:ext cx="3295372" cy="452762"/>
            </a:xfrm>
            <a:prstGeom prst="rect">
              <a:avLst/>
            </a:prstGeom>
            <a:noFill/>
          </p:spPr>
          <p:txBody>
            <a:bodyPr wrap="square" rtlCol="0">
              <a:spAutoFit/>
            </a:bodyPr>
            <a:lstStyle/>
            <a:p>
              <a:pPr algn="ctr"/>
              <a:r>
                <a:rPr lang="en-US" sz="2000" dirty="0" smtClean="0">
                  <a:solidFill>
                    <a:srgbClr val="FFFFFF"/>
                  </a:solidFill>
                  <a:latin typeface="+mj-lt"/>
                </a:rPr>
                <a:t>SQL Databases in Azure</a:t>
              </a:r>
              <a:endParaRPr lang="en-US" sz="2000" dirty="0">
                <a:solidFill>
                  <a:srgbClr val="FFFFFF"/>
                </a:solidFill>
                <a:latin typeface="+mj-lt"/>
              </a:endParaRPr>
            </a:p>
          </p:txBody>
        </p:sp>
      </p:grpSp>
      <p:grpSp>
        <p:nvGrpSpPr>
          <p:cNvPr id="60" name="Group 59"/>
          <p:cNvGrpSpPr/>
          <p:nvPr/>
        </p:nvGrpSpPr>
        <p:grpSpPr>
          <a:xfrm>
            <a:off x="-97900" y="3441529"/>
            <a:ext cx="4009041" cy="2674512"/>
            <a:chOff x="3993501" y="3441529"/>
            <a:chExt cx="4009041" cy="2674512"/>
          </a:xfrm>
        </p:grpSpPr>
        <p:sp>
          <p:nvSpPr>
            <p:cNvPr id="34" name="Rectangle 33"/>
            <p:cNvSpPr/>
            <p:nvPr/>
          </p:nvSpPr>
          <p:spPr>
            <a:xfrm>
              <a:off x="3993501" y="3441529"/>
              <a:ext cx="2578224" cy="1740348"/>
            </a:xfrm>
            <a:prstGeom prst="rect">
              <a:avLst/>
            </a:prstGeom>
          </p:spPr>
          <p:txBody>
            <a:bodyPr wrap="square" anchor="b">
              <a:spAutoFit/>
            </a:bodyPr>
            <a:lstStyle/>
            <a:p>
              <a:pPr algn="ctr">
                <a:lnSpc>
                  <a:spcPct val="95000"/>
                </a:lnSpc>
                <a:buSzPct val="90000"/>
              </a:pPr>
              <a:r>
                <a:rPr lang="en-US" sz="11273" spc="-294" dirty="0" smtClean="0">
                  <a:solidFill>
                    <a:srgbClr val="00B0F0"/>
                  </a:solidFill>
                  <a:latin typeface="Segoe UI Light" panose="020B0502040204020203" pitchFamily="34" charset="0"/>
                  <a:cs typeface="Segoe UI Light" panose="020B0502040204020203" pitchFamily="34" charset="0"/>
                </a:rPr>
                <a:t>&gt;</a:t>
              </a:r>
              <a:r>
                <a:rPr lang="en-US" sz="11273" spc="-294" dirty="0" smtClean="0">
                  <a:solidFill>
                    <a:schemeClr val="bg1"/>
                  </a:solidFill>
                  <a:latin typeface="Segoe UI Light" panose="020B0502040204020203" pitchFamily="34" charset="0"/>
                  <a:cs typeface="Segoe UI Light" panose="020B0502040204020203" pitchFamily="34" charset="0"/>
                </a:rPr>
                <a:t>20</a:t>
              </a:r>
              <a:endParaRPr lang="en-US" sz="9411" dirty="0">
                <a:solidFill>
                  <a:srgbClr val="11C1FF"/>
                </a:solidFill>
                <a:latin typeface="Segoe UI Light" panose="020B0502040204020203" pitchFamily="34" charset="0"/>
                <a:cs typeface="Segoe UI Light" panose="020B0502040204020203" pitchFamily="34" charset="0"/>
              </a:endParaRPr>
            </a:p>
          </p:txBody>
        </p:sp>
        <p:sp>
          <p:nvSpPr>
            <p:cNvPr id="47" name="Rectangle 46"/>
            <p:cNvSpPr/>
            <p:nvPr/>
          </p:nvSpPr>
          <p:spPr>
            <a:xfrm>
              <a:off x="6412042" y="3743084"/>
              <a:ext cx="1590500" cy="2372957"/>
            </a:xfrm>
            <a:prstGeom prst="rect">
              <a:avLst/>
            </a:prstGeom>
          </p:spPr>
          <p:txBody>
            <a:bodyPr wrap="none">
              <a:spAutoFit/>
            </a:bodyPr>
            <a:lstStyle/>
            <a:p>
              <a:pPr lvl="0">
                <a:lnSpc>
                  <a:spcPct val="95000"/>
                </a:lnSpc>
                <a:buSzPct val="90000"/>
              </a:pPr>
              <a:r>
                <a:rPr lang="en-US" sz="2800" dirty="0" smtClean="0">
                  <a:solidFill>
                    <a:srgbClr val="11C1FF"/>
                  </a:solidFill>
                  <a:latin typeface="Segoe UI Light" panose="020B0502040204020203" pitchFamily="34" charset="0"/>
                  <a:cs typeface="Segoe UI Light" panose="020B0502040204020203" pitchFamily="34" charset="0"/>
                </a:rPr>
                <a:t>TRILLION</a:t>
              </a:r>
              <a:br>
                <a:rPr lang="en-US" sz="2800" dirty="0" smtClean="0">
                  <a:solidFill>
                    <a:srgbClr val="11C1FF"/>
                  </a:solidFill>
                  <a:latin typeface="Segoe UI Light" panose="020B0502040204020203" pitchFamily="34" charset="0"/>
                  <a:cs typeface="Segoe UI Light" panose="020B0502040204020203" pitchFamily="34" charset="0"/>
                </a:rPr>
              </a:br>
              <a:r>
                <a:rPr lang="en-US" sz="2000" dirty="0" smtClean="0">
                  <a:solidFill>
                    <a:srgbClr val="FFFFFF"/>
                  </a:solidFill>
                  <a:latin typeface="Segoe UI Light" panose="020B0502040204020203" pitchFamily="34" charset="0"/>
                  <a:cs typeface="Segoe UI Light" panose="020B0502040204020203" pitchFamily="34" charset="0"/>
                </a:rPr>
                <a:t>storage</a:t>
              </a:r>
              <a:br>
                <a:rPr lang="en-US" sz="2000" dirty="0" smtClean="0">
                  <a:solidFill>
                    <a:srgbClr val="FFFFFF"/>
                  </a:solidFill>
                  <a:latin typeface="Segoe UI Light" panose="020B0502040204020203" pitchFamily="34" charset="0"/>
                  <a:cs typeface="Segoe UI Light" panose="020B0502040204020203" pitchFamily="34" charset="0"/>
                </a:rPr>
              </a:br>
              <a:r>
                <a:rPr lang="en-US" sz="2000" dirty="0" smtClean="0">
                  <a:solidFill>
                    <a:srgbClr val="FFFFFF"/>
                  </a:solidFill>
                  <a:latin typeface="Segoe UI Light" panose="020B0502040204020203" pitchFamily="34" charset="0"/>
                  <a:cs typeface="Segoe UI Light" panose="020B0502040204020203" pitchFamily="34" charset="0"/>
                </a:rPr>
                <a:t>objects</a:t>
              </a:r>
              <a:endParaRPr lang="en-US" sz="8800" dirty="0">
                <a:solidFill>
                  <a:srgbClr val="FFFFFF"/>
                </a:solidFill>
                <a:latin typeface="Segoe UI Light" panose="020B0502040204020203" pitchFamily="34" charset="0"/>
                <a:cs typeface="Segoe UI Light" panose="020B0502040204020203" pitchFamily="34" charset="0"/>
              </a:endParaRPr>
            </a:p>
            <a:p>
              <a:pPr>
                <a:lnSpc>
                  <a:spcPct val="95000"/>
                </a:lnSpc>
                <a:buSzPct val="90000"/>
              </a:pPr>
              <a:endParaRPr lang="en-US" sz="8800" dirty="0">
                <a:solidFill>
                  <a:schemeClr val="bg1"/>
                </a:solidFill>
                <a:latin typeface="Segoe UI Light" panose="020B0502040204020203" pitchFamily="34" charset="0"/>
                <a:cs typeface="Segoe UI Light" panose="020B0502040204020203" pitchFamily="34" charset="0"/>
              </a:endParaRPr>
            </a:p>
          </p:txBody>
        </p:sp>
      </p:grpSp>
      <p:grpSp>
        <p:nvGrpSpPr>
          <p:cNvPr id="62" name="Group 61"/>
          <p:cNvGrpSpPr/>
          <p:nvPr/>
        </p:nvGrpSpPr>
        <p:grpSpPr>
          <a:xfrm>
            <a:off x="4005835" y="3692159"/>
            <a:ext cx="4668244" cy="1446956"/>
            <a:chOff x="8097236" y="3692159"/>
            <a:chExt cx="4668244" cy="1446956"/>
          </a:xfrm>
        </p:grpSpPr>
        <p:grpSp>
          <p:nvGrpSpPr>
            <p:cNvPr id="58" name="Group 57"/>
            <p:cNvGrpSpPr/>
            <p:nvPr/>
          </p:nvGrpSpPr>
          <p:grpSpPr>
            <a:xfrm>
              <a:off x="8097236" y="3692159"/>
              <a:ext cx="4668244" cy="1446956"/>
              <a:chOff x="8097236" y="3692159"/>
              <a:chExt cx="4668244" cy="1446956"/>
            </a:xfrm>
          </p:grpSpPr>
          <p:cxnSp>
            <p:nvCxnSpPr>
              <p:cNvPr id="44" name="Straight Connector 43"/>
              <p:cNvCxnSpPr/>
              <p:nvPr/>
            </p:nvCxnSpPr>
            <p:spPr>
              <a:xfrm>
                <a:off x="8097236" y="5139115"/>
                <a:ext cx="4094764" cy="0"/>
              </a:xfrm>
              <a:prstGeom prst="line">
                <a:avLst/>
              </a:prstGeom>
              <a:ln w="9525">
                <a:prstDash val="sysDash"/>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8249298" y="3692159"/>
                <a:ext cx="2492813" cy="1261884"/>
              </a:xfrm>
              <a:prstGeom prst="rect">
                <a:avLst/>
              </a:prstGeom>
            </p:spPr>
            <p:txBody>
              <a:bodyPr wrap="square" anchor="ctr">
                <a:spAutoFit/>
              </a:bodyPr>
              <a:lstStyle/>
              <a:p>
                <a:pPr>
                  <a:lnSpc>
                    <a:spcPct val="95000"/>
                  </a:lnSpc>
                  <a:buSzPct val="90000"/>
                </a:pPr>
                <a:r>
                  <a:rPr lang="en-US" sz="8000" dirty="0" smtClean="0">
                    <a:solidFill>
                      <a:srgbClr val="00B0F0"/>
                    </a:solidFill>
                    <a:latin typeface="Segoe UI Light" panose="020B0502040204020203" pitchFamily="34" charset="0"/>
                    <a:cs typeface="Segoe UI Light" panose="020B0502040204020203" pitchFamily="34" charset="0"/>
                  </a:rPr>
                  <a:t>&gt;</a:t>
                </a:r>
                <a:r>
                  <a:rPr lang="en-US" sz="8000" dirty="0" smtClean="0">
                    <a:solidFill>
                      <a:schemeClr val="bg1"/>
                    </a:solidFill>
                    <a:latin typeface="Segoe UI Light" panose="020B0502040204020203" pitchFamily="34" charset="0"/>
                    <a:cs typeface="Segoe UI Light" panose="020B0502040204020203" pitchFamily="34" charset="0"/>
                  </a:rPr>
                  <a:t>300</a:t>
                </a:r>
                <a:endParaRPr lang="en-US" sz="8000" dirty="0">
                  <a:latin typeface="Segoe UI Light" panose="020B0502040204020203" pitchFamily="34" charset="0"/>
                  <a:cs typeface="Segoe UI Light" panose="020B0502040204020203" pitchFamily="34" charset="0"/>
                </a:endParaRPr>
              </a:p>
            </p:txBody>
          </p:sp>
          <p:sp>
            <p:nvSpPr>
              <p:cNvPr id="50" name="Rectangle 49"/>
              <p:cNvSpPr/>
              <p:nvPr/>
            </p:nvSpPr>
            <p:spPr>
              <a:xfrm>
                <a:off x="10588995" y="3911191"/>
                <a:ext cx="2176485" cy="501676"/>
              </a:xfrm>
              <a:prstGeom prst="rect">
                <a:avLst/>
              </a:prstGeom>
            </p:spPr>
            <p:txBody>
              <a:bodyPr wrap="square" anchor="ctr">
                <a:spAutoFit/>
              </a:bodyPr>
              <a:lstStyle/>
              <a:p>
                <a:pPr>
                  <a:lnSpc>
                    <a:spcPct val="95000"/>
                  </a:lnSpc>
                  <a:buSzPct val="90000"/>
                </a:pPr>
                <a:r>
                  <a:rPr lang="en-US" sz="2800" dirty="0" smtClean="0">
                    <a:solidFill>
                      <a:srgbClr val="11C1FF"/>
                    </a:solidFill>
                    <a:latin typeface="+mj-lt"/>
                    <a:cs typeface="Segoe UI Light" panose="020B0502040204020203" pitchFamily="34" charset="0"/>
                  </a:rPr>
                  <a:t>MILLION</a:t>
                </a:r>
                <a:endParaRPr lang="en-US" sz="3600" dirty="0">
                  <a:solidFill>
                    <a:srgbClr val="11C1FF"/>
                  </a:solidFill>
                  <a:latin typeface="+mj-lt"/>
                  <a:cs typeface="Segoe UI Light" panose="020B0502040204020203" pitchFamily="34" charset="0"/>
                </a:endParaRPr>
              </a:p>
            </p:txBody>
          </p:sp>
        </p:grpSp>
        <p:sp>
          <p:nvSpPr>
            <p:cNvPr id="53" name="TextBox 52"/>
            <p:cNvSpPr txBox="1"/>
            <p:nvPr/>
          </p:nvSpPr>
          <p:spPr>
            <a:xfrm>
              <a:off x="10617567" y="4313736"/>
              <a:ext cx="1492298" cy="400110"/>
            </a:xfrm>
            <a:prstGeom prst="rect">
              <a:avLst/>
            </a:prstGeom>
            <a:noFill/>
          </p:spPr>
          <p:txBody>
            <a:bodyPr wrap="square" rtlCol="0">
              <a:spAutoFit/>
            </a:bodyPr>
            <a:lstStyle/>
            <a:p>
              <a:r>
                <a:rPr lang="en-US" sz="2000" dirty="0" smtClean="0">
                  <a:solidFill>
                    <a:srgbClr val="FFFFFF"/>
                  </a:solidFill>
                  <a:latin typeface="+mj-lt"/>
                </a:rPr>
                <a:t>AD users</a:t>
              </a:r>
              <a:endParaRPr lang="en-US" sz="2000" dirty="0">
                <a:solidFill>
                  <a:srgbClr val="FFFFFF"/>
                </a:solidFill>
                <a:latin typeface="+mj-lt"/>
              </a:endParaRPr>
            </a:p>
          </p:txBody>
        </p:sp>
      </p:grpSp>
      <p:grpSp>
        <p:nvGrpSpPr>
          <p:cNvPr id="19" name="Group 18"/>
          <p:cNvGrpSpPr/>
          <p:nvPr/>
        </p:nvGrpSpPr>
        <p:grpSpPr>
          <a:xfrm>
            <a:off x="4157897" y="5311409"/>
            <a:ext cx="3941838" cy="1261884"/>
            <a:chOff x="8249298" y="5311409"/>
            <a:chExt cx="3941838" cy="1261884"/>
          </a:xfrm>
        </p:grpSpPr>
        <p:sp>
          <p:nvSpPr>
            <p:cNvPr id="54" name="Rectangle 53"/>
            <p:cNvSpPr/>
            <p:nvPr/>
          </p:nvSpPr>
          <p:spPr>
            <a:xfrm>
              <a:off x="8249298" y="5311409"/>
              <a:ext cx="2492813" cy="1261884"/>
            </a:xfrm>
            <a:prstGeom prst="rect">
              <a:avLst/>
            </a:prstGeom>
          </p:spPr>
          <p:txBody>
            <a:bodyPr wrap="square" anchor="ctr">
              <a:spAutoFit/>
            </a:bodyPr>
            <a:lstStyle/>
            <a:p>
              <a:pPr>
                <a:lnSpc>
                  <a:spcPct val="95000"/>
                </a:lnSpc>
                <a:buSzPct val="90000"/>
              </a:pPr>
              <a:r>
                <a:rPr lang="en-US" sz="8000" dirty="0" smtClean="0">
                  <a:solidFill>
                    <a:srgbClr val="00B0F0"/>
                  </a:solidFill>
                  <a:latin typeface="Segoe UI Light" panose="020B0502040204020203" pitchFamily="34" charset="0"/>
                  <a:cs typeface="Segoe UI Light" panose="020B0502040204020203" pitchFamily="34" charset="0"/>
                </a:rPr>
                <a:t>&gt;</a:t>
              </a:r>
              <a:r>
                <a:rPr lang="en-US" sz="8000" dirty="0" smtClean="0">
                  <a:solidFill>
                    <a:schemeClr val="bg1"/>
                  </a:solidFill>
                  <a:latin typeface="Segoe UI Light" panose="020B0502040204020203" pitchFamily="34" charset="0"/>
                  <a:cs typeface="Segoe UI Light" panose="020B0502040204020203" pitchFamily="34" charset="0"/>
                </a:rPr>
                <a:t>13</a:t>
              </a:r>
              <a:endParaRPr lang="en-US" sz="8000" dirty="0">
                <a:latin typeface="Segoe UI Light" panose="020B0502040204020203" pitchFamily="34" charset="0"/>
                <a:cs typeface="Segoe UI Light" panose="020B0502040204020203" pitchFamily="34" charset="0"/>
              </a:endParaRPr>
            </a:p>
          </p:txBody>
        </p:sp>
        <p:sp>
          <p:nvSpPr>
            <p:cNvPr id="55" name="Rectangle 54"/>
            <p:cNvSpPr/>
            <p:nvPr/>
          </p:nvSpPr>
          <p:spPr>
            <a:xfrm>
              <a:off x="9910351" y="5530441"/>
              <a:ext cx="2176485" cy="501676"/>
            </a:xfrm>
            <a:prstGeom prst="rect">
              <a:avLst/>
            </a:prstGeom>
          </p:spPr>
          <p:txBody>
            <a:bodyPr wrap="square" anchor="ctr">
              <a:spAutoFit/>
            </a:bodyPr>
            <a:lstStyle/>
            <a:p>
              <a:pPr>
                <a:lnSpc>
                  <a:spcPct val="95000"/>
                </a:lnSpc>
                <a:buSzPct val="90000"/>
              </a:pPr>
              <a:r>
                <a:rPr lang="en-US" sz="2800" dirty="0">
                  <a:solidFill>
                    <a:srgbClr val="11C1FF"/>
                  </a:solidFill>
                  <a:latin typeface="+mj-lt"/>
                  <a:cs typeface="Segoe UI Light" panose="020B0502040204020203" pitchFamily="34" charset="0"/>
                </a:rPr>
                <a:t>B</a:t>
              </a:r>
              <a:r>
                <a:rPr lang="en-US" sz="2800" dirty="0" smtClean="0">
                  <a:solidFill>
                    <a:srgbClr val="11C1FF"/>
                  </a:solidFill>
                  <a:latin typeface="+mj-lt"/>
                  <a:cs typeface="Segoe UI Light" panose="020B0502040204020203" pitchFamily="34" charset="0"/>
                </a:rPr>
                <a:t>ILLION</a:t>
              </a:r>
              <a:endParaRPr lang="en-US" sz="3600" dirty="0">
                <a:solidFill>
                  <a:srgbClr val="11C1FF"/>
                </a:solidFill>
                <a:latin typeface="+mj-lt"/>
                <a:cs typeface="Segoe UI Light" panose="020B0502040204020203" pitchFamily="34" charset="0"/>
              </a:endParaRPr>
            </a:p>
          </p:txBody>
        </p:sp>
        <p:sp>
          <p:nvSpPr>
            <p:cNvPr id="56" name="TextBox 55"/>
            <p:cNvSpPr txBox="1"/>
            <p:nvPr/>
          </p:nvSpPr>
          <p:spPr>
            <a:xfrm>
              <a:off x="9910351" y="5932986"/>
              <a:ext cx="2280785" cy="400110"/>
            </a:xfrm>
            <a:prstGeom prst="rect">
              <a:avLst/>
            </a:prstGeom>
            <a:noFill/>
          </p:spPr>
          <p:txBody>
            <a:bodyPr wrap="square" rtlCol="0">
              <a:spAutoFit/>
            </a:bodyPr>
            <a:lstStyle/>
            <a:p>
              <a:r>
                <a:rPr lang="en-US" sz="2000" dirty="0">
                  <a:solidFill>
                    <a:srgbClr val="FFFFFF"/>
                  </a:solidFill>
                  <a:latin typeface="+mj-lt"/>
                </a:rPr>
                <a:t>a</a:t>
              </a:r>
              <a:r>
                <a:rPr lang="en-US" sz="2000" dirty="0" smtClean="0">
                  <a:solidFill>
                    <a:srgbClr val="FFFFFF"/>
                  </a:solidFill>
                  <a:latin typeface="+mj-lt"/>
                </a:rPr>
                <a:t>uthentication/</a:t>
              </a:r>
              <a:r>
                <a:rPr lang="en-US" sz="2000" dirty="0" err="1" smtClean="0">
                  <a:solidFill>
                    <a:srgbClr val="FFFFFF"/>
                  </a:solidFill>
                  <a:latin typeface="+mj-lt"/>
                </a:rPr>
                <a:t>wk</a:t>
              </a:r>
              <a:endParaRPr lang="en-US" sz="2000" dirty="0">
                <a:solidFill>
                  <a:srgbClr val="FFFFFF"/>
                </a:solidFill>
                <a:latin typeface="+mj-lt"/>
              </a:endParaRPr>
            </a:p>
          </p:txBody>
        </p:sp>
      </p:grpSp>
      <p:grpSp>
        <p:nvGrpSpPr>
          <p:cNvPr id="59" name="Group 58"/>
          <p:cNvGrpSpPr/>
          <p:nvPr/>
        </p:nvGrpSpPr>
        <p:grpSpPr>
          <a:xfrm>
            <a:off x="-27113" y="5104075"/>
            <a:ext cx="4070062" cy="1740348"/>
            <a:chOff x="4064288" y="5104075"/>
            <a:chExt cx="4070062" cy="1740348"/>
          </a:xfrm>
        </p:grpSpPr>
        <p:sp>
          <p:nvSpPr>
            <p:cNvPr id="45" name="Rectangle 44"/>
            <p:cNvSpPr/>
            <p:nvPr/>
          </p:nvSpPr>
          <p:spPr>
            <a:xfrm>
              <a:off x="4654573" y="5104075"/>
              <a:ext cx="2026882" cy="1740348"/>
            </a:xfrm>
            <a:prstGeom prst="rect">
              <a:avLst/>
            </a:prstGeom>
          </p:spPr>
          <p:txBody>
            <a:bodyPr wrap="square" anchor="b">
              <a:spAutoFit/>
            </a:bodyPr>
            <a:lstStyle/>
            <a:p>
              <a:pPr algn="ctr">
                <a:lnSpc>
                  <a:spcPct val="95000"/>
                </a:lnSpc>
                <a:buSzPct val="90000"/>
              </a:pPr>
              <a:r>
                <a:rPr lang="en-US" sz="11273" spc="-294" dirty="0" smtClean="0">
                  <a:solidFill>
                    <a:srgbClr val="00B0F0"/>
                  </a:solidFill>
                  <a:latin typeface="Segoe UI Light" panose="020B0502040204020203" pitchFamily="34" charset="0"/>
                  <a:cs typeface="Segoe UI Light" panose="020B0502040204020203" pitchFamily="34" charset="0"/>
                </a:rPr>
                <a:t>&gt;</a:t>
              </a:r>
              <a:r>
                <a:rPr lang="en-US" sz="11273" spc="-294" dirty="0" smtClean="0">
                  <a:solidFill>
                    <a:schemeClr val="bg1"/>
                  </a:solidFill>
                  <a:latin typeface="Segoe UI Light" panose="020B0502040204020203" pitchFamily="34" charset="0"/>
                  <a:cs typeface="Segoe UI Light" panose="020B0502040204020203" pitchFamily="34" charset="0"/>
                </a:rPr>
                <a:t>2</a:t>
              </a:r>
              <a:endParaRPr lang="en-US" sz="9411" dirty="0">
                <a:solidFill>
                  <a:srgbClr val="11C1FF"/>
                </a:solidFill>
                <a:latin typeface="Segoe UI Light" panose="020B0502040204020203" pitchFamily="34" charset="0"/>
                <a:cs typeface="Segoe UI Light" panose="020B0502040204020203" pitchFamily="34" charset="0"/>
              </a:endParaRPr>
            </a:p>
          </p:txBody>
        </p:sp>
        <p:sp>
          <p:nvSpPr>
            <p:cNvPr id="7" name="Rectangle 6"/>
            <p:cNvSpPr/>
            <p:nvPr/>
          </p:nvSpPr>
          <p:spPr>
            <a:xfrm>
              <a:off x="6439978" y="5319228"/>
              <a:ext cx="1507144" cy="794064"/>
            </a:xfrm>
            <a:prstGeom prst="rect">
              <a:avLst/>
            </a:prstGeom>
          </p:spPr>
          <p:txBody>
            <a:bodyPr wrap="none">
              <a:spAutoFit/>
            </a:bodyPr>
            <a:lstStyle/>
            <a:p>
              <a:pPr>
                <a:lnSpc>
                  <a:spcPct val="95000"/>
                </a:lnSpc>
                <a:buSzPct val="90000"/>
              </a:pPr>
              <a:r>
                <a:rPr lang="en-US" sz="2800" dirty="0" smtClean="0">
                  <a:solidFill>
                    <a:srgbClr val="11C1FF"/>
                  </a:solidFill>
                  <a:latin typeface="Segoe UI Light" panose="020B0502040204020203" pitchFamily="34" charset="0"/>
                  <a:cs typeface="Segoe UI Light" panose="020B0502040204020203" pitchFamily="34" charset="0"/>
                </a:rPr>
                <a:t>MILLION</a:t>
              </a:r>
              <a:br>
                <a:rPr lang="en-US" sz="2800" dirty="0" smtClean="0">
                  <a:solidFill>
                    <a:srgbClr val="11C1FF"/>
                  </a:solidFill>
                  <a:latin typeface="Segoe UI Light" panose="020B0502040204020203" pitchFamily="34" charset="0"/>
                  <a:cs typeface="Segoe UI Light" panose="020B0502040204020203" pitchFamily="34" charset="0"/>
                </a:rPr>
              </a:br>
              <a:r>
                <a:rPr lang="en-US" sz="2000" dirty="0" smtClean="0">
                  <a:solidFill>
                    <a:schemeClr val="bg1"/>
                  </a:solidFill>
                  <a:latin typeface="Segoe UI Light" panose="020B0502040204020203" pitchFamily="34" charset="0"/>
                  <a:cs typeface="Segoe UI Light" panose="020B0502040204020203" pitchFamily="34" charset="0"/>
                </a:rPr>
                <a:t>requests/sec</a:t>
              </a:r>
              <a:endParaRPr lang="en-US" sz="7200" dirty="0">
                <a:solidFill>
                  <a:schemeClr val="bg1"/>
                </a:solidFill>
                <a:latin typeface="Segoe UI Light" panose="020B0502040204020203" pitchFamily="34" charset="0"/>
                <a:cs typeface="Segoe UI Light" panose="020B0502040204020203" pitchFamily="34" charset="0"/>
              </a:endParaRPr>
            </a:p>
          </p:txBody>
        </p:sp>
        <p:cxnSp>
          <p:nvCxnSpPr>
            <p:cNvPr id="57" name="Straight Connector 56"/>
            <p:cNvCxnSpPr/>
            <p:nvPr/>
          </p:nvCxnSpPr>
          <p:spPr>
            <a:xfrm>
              <a:off x="4064288" y="5139115"/>
              <a:ext cx="4070062" cy="0"/>
            </a:xfrm>
            <a:prstGeom prst="line">
              <a:avLst/>
            </a:prstGeom>
            <a:ln w="9525">
              <a:prstDash val="sysDash"/>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8235876" y="3574586"/>
            <a:ext cx="3890416" cy="2928494"/>
            <a:chOff x="8235876" y="3574586"/>
            <a:chExt cx="3890416" cy="2928494"/>
          </a:xfrm>
        </p:grpSpPr>
        <p:grpSp>
          <p:nvGrpSpPr>
            <p:cNvPr id="38" name="Group 37"/>
            <p:cNvGrpSpPr/>
            <p:nvPr/>
          </p:nvGrpSpPr>
          <p:grpSpPr>
            <a:xfrm>
              <a:off x="8235876" y="3574586"/>
              <a:ext cx="3326048" cy="2928494"/>
              <a:chOff x="4443252" y="4012914"/>
              <a:chExt cx="3326048" cy="2928494"/>
            </a:xfrm>
          </p:grpSpPr>
          <p:sp>
            <p:nvSpPr>
              <p:cNvPr id="40" name="Rectangle 39"/>
              <p:cNvSpPr/>
              <p:nvPr/>
            </p:nvSpPr>
            <p:spPr>
              <a:xfrm>
                <a:off x="4443252" y="4012914"/>
                <a:ext cx="2238203" cy="2928494"/>
              </a:xfrm>
              <a:prstGeom prst="rect">
                <a:avLst/>
              </a:prstGeom>
            </p:spPr>
            <p:txBody>
              <a:bodyPr wrap="square" anchor="b">
                <a:spAutoFit/>
              </a:bodyPr>
              <a:lstStyle/>
              <a:p>
                <a:pPr>
                  <a:lnSpc>
                    <a:spcPct val="95000"/>
                  </a:lnSpc>
                  <a:buSzPct val="90000"/>
                </a:pPr>
                <a:r>
                  <a:rPr lang="en-US" sz="16200" spc="-3500" dirty="0" smtClean="0">
                    <a:solidFill>
                      <a:srgbClr val="00B0F0"/>
                    </a:solidFill>
                    <a:latin typeface="Segoe UI Light" panose="020B0502040204020203" pitchFamily="34" charset="0"/>
                    <a:cs typeface="Segoe UI Light" panose="020B0502040204020203" pitchFamily="34" charset="0"/>
                  </a:rPr>
                  <a:t>&gt;</a:t>
                </a:r>
                <a:r>
                  <a:rPr lang="en-US" sz="19400" spc="-3500" dirty="0" smtClean="0">
                    <a:solidFill>
                      <a:schemeClr val="bg1"/>
                    </a:solidFill>
                    <a:latin typeface="Segoe UI Light" panose="020B0502040204020203" pitchFamily="34" charset="0"/>
                    <a:cs typeface="Segoe UI Light" panose="020B0502040204020203" pitchFamily="34" charset="0"/>
                  </a:rPr>
                  <a:t>1</a:t>
                </a:r>
                <a:endParaRPr lang="en-US" sz="28700" spc="-3500" dirty="0">
                  <a:solidFill>
                    <a:srgbClr val="11C1FF"/>
                  </a:solidFill>
                  <a:latin typeface="Segoe UI Light" panose="020B0502040204020203" pitchFamily="34" charset="0"/>
                  <a:cs typeface="Segoe UI Light" panose="020B0502040204020203" pitchFamily="34" charset="0"/>
                </a:endParaRPr>
              </a:p>
            </p:txBody>
          </p:sp>
          <p:sp>
            <p:nvSpPr>
              <p:cNvPr id="41" name="Rectangle 40"/>
              <p:cNvSpPr/>
              <p:nvPr/>
            </p:nvSpPr>
            <p:spPr>
              <a:xfrm>
                <a:off x="6262156" y="4765275"/>
                <a:ext cx="1507144" cy="1554272"/>
              </a:xfrm>
              <a:prstGeom prst="rect">
                <a:avLst/>
              </a:prstGeom>
            </p:spPr>
            <p:txBody>
              <a:bodyPr wrap="none">
                <a:spAutoFit/>
              </a:bodyPr>
              <a:lstStyle/>
              <a:p>
                <a:pPr>
                  <a:lnSpc>
                    <a:spcPct val="95000"/>
                  </a:lnSpc>
                  <a:buSzPct val="90000"/>
                </a:pPr>
                <a:r>
                  <a:rPr lang="en-US" sz="2800" dirty="0" smtClean="0">
                    <a:solidFill>
                      <a:srgbClr val="11C1FF"/>
                    </a:solidFill>
                    <a:latin typeface="Segoe UI Light" panose="020B0502040204020203" pitchFamily="34" charset="0"/>
                    <a:cs typeface="Segoe UI Light" panose="020B0502040204020203" pitchFamily="34" charset="0"/>
                  </a:rPr>
                  <a:t>MILLION</a:t>
                </a:r>
              </a:p>
              <a:p>
                <a:pPr>
                  <a:lnSpc>
                    <a:spcPct val="95000"/>
                  </a:lnSpc>
                  <a:buSzPct val="90000"/>
                </a:pPr>
                <a:endParaRPr lang="en-US" sz="7200" dirty="0">
                  <a:solidFill>
                    <a:schemeClr val="bg1"/>
                  </a:solidFill>
                  <a:latin typeface="Segoe UI Light" panose="020B0502040204020203" pitchFamily="34" charset="0"/>
                  <a:cs typeface="Segoe UI Light" panose="020B0502040204020203" pitchFamily="34" charset="0"/>
                </a:endParaRPr>
              </a:p>
            </p:txBody>
          </p:sp>
        </p:grpSp>
        <p:sp>
          <p:nvSpPr>
            <p:cNvPr id="46" name="TextBox 45"/>
            <p:cNvSpPr txBox="1"/>
            <p:nvPr/>
          </p:nvSpPr>
          <p:spPr>
            <a:xfrm>
              <a:off x="10066332" y="4786389"/>
              <a:ext cx="2059960" cy="1200329"/>
            </a:xfrm>
            <a:prstGeom prst="rect">
              <a:avLst/>
            </a:prstGeom>
            <a:noFill/>
          </p:spPr>
          <p:txBody>
            <a:bodyPr wrap="square" rtlCol="0">
              <a:spAutoFit/>
            </a:bodyPr>
            <a:lstStyle/>
            <a:p>
              <a:r>
                <a:rPr lang="en-US" dirty="0" smtClean="0">
                  <a:solidFill>
                    <a:srgbClr val="FFFFFF"/>
                  </a:solidFill>
                  <a:latin typeface="+mj-lt"/>
                </a:rPr>
                <a:t>Developers registered with Visual Studio Online</a:t>
              </a:r>
              <a:endParaRPr lang="en-US" dirty="0">
                <a:solidFill>
                  <a:srgbClr val="FFFFFF"/>
                </a:solidFill>
                <a:latin typeface="+mj-lt"/>
              </a:endParaRPr>
            </a:p>
          </p:txBody>
        </p:sp>
      </p:grpSp>
    </p:spTree>
    <p:extLst>
      <p:ext uri="{BB962C8B-B14F-4D97-AF65-F5344CB8AC3E}">
        <p14:creationId xmlns:p14="http://schemas.microsoft.com/office/powerpoint/2010/main" val="418115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22" presetClass="entr" presetSubtype="8"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50"/>
                                        <p:tgtEl>
                                          <p:spTgt spid="23"/>
                                        </p:tgtEl>
                                      </p:cBhvr>
                                    </p:animEffect>
                                  </p:childTnLst>
                                </p:cTn>
                              </p:par>
                            </p:childTnLst>
                          </p:cTn>
                        </p:par>
                        <p:par>
                          <p:cTn id="18" fill="hold">
                            <p:stCondLst>
                              <p:cond delay="750"/>
                            </p:stCondLst>
                            <p:childTnLst>
                              <p:par>
                                <p:cTn id="19" presetID="10"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250"/>
                                        <p:tgtEl>
                                          <p:spTgt spid="2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250"/>
                                        <p:tgtEl>
                                          <p:spTgt spid="61"/>
                                        </p:tgtEl>
                                      </p:cBhvr>
                                    </p:animEffect>
                                  </p:childTnLst>
                                </p:cTn>
                              </p:par>
                            </p:childTnLst>
                          </p:cTn>
                        </p:par>
                        <p:par>
                          <p:cTn id="26" fill="hold">
                            <p:stCondLst>
                              <p:cond delay="125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50"/>
                                        <p:tgtEl>
                                          <p:spTgt spid="19"/>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250"/>
                                        <p:tgtEl>
                                          <p:spTgt spid="60"/>
                                        </p:tgtEl>
                                      </p:cBhvr>
                                    </p:animEffect>
                                  </p:childTnLst>
                                </p:cTn>
                              </p:par>
                            </p:childTnLst>
                          </p:cTn>
                        </p:par>
                        <p:par>
                          <p:cTn id="34" fill="hold">
                            <p:stCondLst>
                              <p:cond delay="1750"/>
                            </p:stCondLst>
                            <p:childTnLst>
                              <p:par>
                                <p:cTn id="35" presetID="10"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250"/>
                                        <p:tgtEl>
                                          <p:spTgt spid="59"/>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par>
                                <p:cTn id="42" presetID="10" presetClass="entr" presetSubtype="0" fill="hold" nodeType="withEffect">
                                  <p:stCondLst>
                                    <p:cond delay="25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9999"/>
            <a:stretch/>
          </p:blipFill>
          <p:spPr>
            <a:xfrm>
              <a:off x="0" y="0"/>
              <a:ext cx="12192000" cy="6858000"/>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90500" r="92969"/>
            <a:stretch/>
          </p:blipFill>
          <p:spPr>
            <a:xfrm>
              <a:off x="1" y="6134100"/>
              <a:ext cx="857249" cy="723900"/>
            </a:xfrm>
            <a:prstGeom prst="rect">
              <a:avLst/>
            </a:prstGeom>
          </p:spPr>
        </p:pic>
      </p:grpSp>
    </p:spTree>
    <p:extLst>
      <p:ext uri="{BB962C8B-B14F-4D97-AF65-F5344CB8AC3E}">
        <p14:creationId xmlns:p14="http://schemas.microsoft.com/office/powerpoint/2010/main" val="4237827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125475" y="1429492"/>
            <a:ext cx="4279281" cy="2701638"/>
            <a:chOff x="-2" y="0"/>
            <a:chExt cx="10862785" cy="6858000"/>
          </a:xfrm>
        </p:grpSpPr>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r="10902" b="9999"/>
            <a:stretch/>
          </p:blipFill>
          <p:spPr>
            <a:xfrm>
              <a:off x="-2" y="0"/>
              <a:ext cx="10862785" cy="6858000"/>
            </a:xfrm>
            <a:prstGeom prst="rect">
              <a:avLst/>
            </a:prstGeom>
          </p:spPr>
        </p:pic>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t="90500" r="92969"/>
            <a:stretch/>
          </p:blipFill>
          <p:spPr>
            <a:xfrm>
              <a:off x="1" y="6134100"/>
              <a:ext cx="857249" cy="723900"/>
            </a:xfrm>
            <a:prstGeom prst="rect">
              <a:avLst/>
            </a:prstGeom>
          </p:spPr>
        </p:pic>
      </p:gr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b="14927"/>
          <a:stretch/>
        </p:blipFill>
        <p:spPr>
          <a:xfrm>
            <a:off x="916654" y="1127733"/>
            <a:ext cx="4678900" cy="5719580"/>
          </a:xfrm>
          <a:prstGeom prst="rect">
            <a:avLst/>
          </a:prstGeom>
        </p:spPr>
      </p:pic>
      <p:grpSp>
        <p:nvGrpSpPr>
          <p:cNvPr id="16" name="Group 15"/>
          <p:cNvGrpSpPr/>
          <p:nvPr/>
        </p:nvGrpSpPr>
        <p:grpSpPr>
          <a:xfrm>
            <a:off x="5811880" y="2906978"/>
            <a:ext cx="6146714" cy="2448303"/>
            <a:chOff x="5811880" y="1728413"/>
            <a:chExt cx="6146714" cy="2448303"/>
          </a:xfrm>
        </p:grpSpPr>
        <p:sp>
          <p:nvSpPr>
            <p:cNvPr id="20" name="Text Placeholder 25"/>
            <p:cNvSpPr txBox="1">
              <a:spLocks/>
            </p:cNvSpPr>
            <p:nvPr/>
          </p:nvSpPr>
          <p:spPr bwMode="ltGray">
            <a:xfrm>
              <a:off x="5811880" y="1728413"/>
              <a:ext cx="5860167" cy="1628567"/>
            </a:xfrm>
            <a:prstGeom prst="rect">
              <a:avLst/>
            </a:prstGeom>
          </p:spPr>
          <p:txBody>
            <a:bodyPr vert="horz" wrap="square" lIns="179285" tIns="143428" rIns="179285" bIns="143428" rtlCol="0" anchor="t">
              <a:noAutofit/>
            </a:bodyPr>
            <a:lstStyle>
              <a:lvl1pPr marL="0" indent="0" algn="l" defTabSz="914166" rtl="0" eaLnBrk="1" latinLnBrk="0" hangingPunct="1">
                <a:spcBef>
                  <a:spcPct val="20000"/>
                </a:spcBef>
                <a:buFont typeface="Arial" pitchFamily="34" charset="0"/>
                <a:buNone/>
                <a:defRPr sz="6700" kern="1200" spc="-153">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76959" indent="-676959" defTabSz="896157">
                <a:lnSpc>
                  <a:spcPts val="6666"/>
                </a:lnSpc>
                <a:defRPr/>
              </a:pPr>
              <a:r>
                <a:rPr lang="en-US" sz="5980" spc="-150" dirty="0">
                  <a:solidFill>
                    <a:srgbClr val="FFFFFF"/>
                  </a:solidFill>
                  <a:latin typeface="Segoe UI Light"/>
                </a:rPr>
                <a:t>Get </a:t>
              </a:r>
              <a:r>
                <a:rPr lang="en-US" sz="5980" spc="-150" dirty="0" smtClean="0">
                  <a:solidFill>
                    <a:srgbClr val="FFFFFF"/>
                  </a:solidFill>
                  <a:latin typeface="Segoe UI Light"/>
                </a:rPr>
                <a:t>started</a:t>
              </a:r>
              <a:endParaRPr lang="en-US" sz="5980" spc="-150" dirty="0">
                <a:solidFill>
                  <a:srgbClr val="FFFFFF"/>
                </a:solidFill>
                <a:latin typeface="Segoe UI Light"/>
              </a:endParaRPr>
            </a:p>
          </p:txBody>
        </p:sp>
        <p:sp>
          <p:nvSpPr>
            <p:cNvPr id="21" name="Text Placeholder 4"/>
            <p:cNvSpPr txBox="1">
              <a:spLocks/>
            </p:cNvSpPr>
            <p:nvPr/>
          </p:nvSpPr>
          <p:spPr>
            <a:xfrm>
              <a:off x="5968926" y="2763841"/>
              <a:ext cx="5989668" cy="14128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000" smtClean="0">
                  <a:solidFill>
                    <a:srgbClr val="11C1FF"/>
                  </a:solidFill>
                  <a:latin typeface="+mj-lt"/>
                </a:rPr>
                <a:t>Visit azure.microsoft.com</a:t>
              </a:r>
              <a:endParaRPr lang="en-US" sz="4000" dirty="0">
                <a:solidFill>
                  <a:srgbClr val="11C1FF"/>
                </a:solidFill>
                <a:latin typeface="+mj-lt"/>
              </a:endParaRPr>
            </a:p>
          </p:txBody>
        </p:sp>
      </p:grpSp>
    </p:spTree>
    <p:extLst>
      <p:ext uri="{BB962C8B-B14F-4D97-AF65-F5344CB8AC3E}">
        <p14:creationId xmlns:p14="http://schemas.microsoft.com/office/powerpoint/2010/main" val="2641055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D4380"/>
        </a:solidFill>
        <a:effectLst/>
      </p:bgPr>
    </p:bg>
    <p:spTree>
      <p:nvGrpSpPr>
        <p:cNvPr id="1" name=""/>
        <p:cNvGrpSpPr/>
        <p:nvPr/>
      </p:nvGrpSpPr>
      <p:grpSpPr>
        <a:xfrm>
          <a:off x="0" y="0"/>
          <a:ext cx="0" cy="0"/>
          <a:chOff x="0" y="0"/>
          <a:chExt cx="0" cy="0"/>
        </a:xfrm>
      </p:grpSpPr>
      <p:sp>
        <p:nvSpPr>
          <p:cNvPr id="6" name="Title 1"/>
          <p:cNvSpPr txBox="1">
            <a:spLocks/>
          </p:cNvSpPr>
          <p:nvPr/>
        </p:nvSpPr>
        <p:spPr>
          <a:xfrm>
            <a:off x="1815511" y="2459502"/>
            <a:ext cx="9860673" cy="894869"/>
          </a:xfrm>
          <a:prstGeom prst="rect">
            <a:avLst/>
          </a:prstGeom>
        </p:spPr>
        <p:txBody>
          <a:bodyPr vert="horz" lIns="179285" tIns="143428" rIns="179285" bIns="143428" rtlCol="0" anchor="t">
            <a:noAutofit/>
          </a:bodyPr>
          <a:lstStyle>
            <a:lvl1pPr algn="l" defTabSz="914166" rtl="0" eaLnBrk="1" latinLnBrk="0" hangingPunct="1">
              <a:spcBef>
                <a:spcPct val="0"/>
              </a:spcBef>
              <a:buNone/>
              <a:defRPr sz="5507"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a:lstStyle>
          <a:p>
            <a:r>
              <a:rPr lang="en-US" sz="5800" dirty="0">
                <a:solidFill>
                  <a:schemeClr val="bg1"/>
                </a:solidFill>
              </a:rPr>
              <a:t>Everyone </a:t>
            </a:r>
            <a:r>
              <a:rPr lang="en-US" sz="5800" dirty="0" smtClean="0">
                <a:solidFill>
                  <a:schemeClr val="bg1"/>
                </a:solidFill>
              </a:rPr>
              <a:t>can</a:t>
            </a:r>
            <a:r>
              <a:rPr lang="en-US" sz="5800" dirty="0">
                <a:solidFill>
                  <a:schemeClr val="bg1"/>
                </a:solidFill>
              </a:rPr>
              <a:t> </a:t>
            </a:r>
            <a:r>
              <a:rPr lang="en-US" sz="5800" dirty="0" smtClean="0">
                <a:solidFill>
                  <a:schemeClr val="bg1"/>
                </a:solidFill>
              </a:rPr>
              <a:t>create </a:t>
            </a:r>
            <a:r>
              <a:rPr lang="en-US" sz="5800" dirty="0">
                <a:solidFill>
                  <a:schemeClr val="bg1"/>
                </a:solidFill>
              </a:rPr>
              <a:t>videos</a:t>
            </a:r>
          </a:p>
        </p:txBody>
      </p:sp>
    </p:spTree>
    <p:extLst>
      <p:ext uri="{BB962C8B-B14F-4D97-AF65-F5344CB8AC3E}">
        <p14:creationId xmlns:p14="http://schemas.microsoft.com/office/powerpoint/2010/main" val="24500334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http://cdn.n4bb.com/wp-content/uploads/2012/12/netflix-logo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1914" y="366215"/>
            <a:ext cx="1419339" cy="798379"/>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www.zanda.com/resources/item/48010700000036/1024x768/Comcast_Xfinity_log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221" t="37391" r="25342" b="37609"/>
          <a:stretch/>
        </p:blipFill>
        <p:spPr bwMode="auto">
          <a:xfrm>
            <a:off x="7400657" y="366216"/>
            <a:ext cx="2016956" cy="780757"/>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http://www.geo-tel.com/wp-content/uploads/2013/05/Time-Warner-Cabl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9810" b="29983"/>
          <a:stretch/>
        </p:blipFill>
        <p:spPr bwMode="auto">
          <a:xfrm>
            <a:off x="9532295" y="366216"/>
            <a:ext cx="1942254" cy="780941"/>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1869050" y="2670326"/>
            <a:ext cx="9860673" cy="894996"/>
          </a:xfrm>
        </p:spPr>
        <p:txBody>
          <a:bodyPr>
            <a:normAutofit fontScale="90000"/>
          </a:bodyPr>
          <a:lstStyle/>
          <a:p>
            <a:r>
              <a:rPr lang="en-US" sz="5882" dirty="0"/>
              <a:t>Long form content </a:t>
            </a:r>
            <a:r>
              <a:rPr lang="en-US" sz="5882" dirty="0" smtClean="0"/>
              <a:t/>
            </a:r>
            <a:br>
              <a:rPr lang="en-US" sz="5882" dirty="0" smtClean="0"/>
            </a:br>
            <a:r>
              <a:rPr lang="en-US" sz="5882" dirty="0" smtClean="0"/>
              <a:t>over </a:t>
            </a:r>
            <a:r>
              <a:rPr lang="en-US" sz="5882" dirty="0"/>
              <a:t>IP delivery</a:t>
            </a:r>
          </a:p>
        </p:txBody>
      </p:sp>
    </p:spTree>
    <p:extLst>
      <p:ext uri="{BB962C8B-B14F-4D97-AF65-F5344CB8AC3E}">
        <p14:creationId xmlns:p14="http://schemas.microsoft.com/office/powerpoint/2010/main" val="4231566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14279" y="1003625"/>
            <a:ext cx="11506789" cy="4631528"/>
            <a:chOff x="343941" y="440917"/>
            <a:chExt cx="11506789" cy="4631528"/>
          </a:xfrm>
        </p:grpSpPr>
        <p:sp>
          <p:nvSpPr>
            <p:cNvPr id="22" name="Rounded Rectangle 21"/>
            <p:cNvSpPr/>
            <p:nvPr/>
          </p:nvSpPr>
          <p:spPr bwMode="auto">
            <a:xfrm>
              <a:off x="5498384" y="3877212"/>
              <a:ext cx="6352346" cy="924437"/>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3" name="Rounded Rectangle 2"/>
            <p:cNvSpPr/>
            <p:nvPr/>
          </p:nvSpPr>
          <p:spPr bwMode="auto">
            <a:xfrm>
              <a:off x="5498384" y="1113236"/>
              <a:ext cx="6352346" cy="924437"/>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ounded Rectangle 6"/>
            <p:cNvSpPr/>
            <p:nvPr/>
          </p:nvSpPr>
          <p:spPr bwMode="auto">
            <a:xfrm>
              <a:off x="343941" y="440917"/>
              <a:ext cx="4267309" cy="4631528"/>
            </a:xfrm>
            <a:prstGeom prst="roundRect">
              <a:avLst/>
            </a:prstGeom>
            <a:solidFill>
              <a:schemeClr val="bg1"/>
            </a:solidFill>
            <a:ln w="57150">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descr="http://wp.patheos.com.s3.amazonaws.com/blogs/adrianwarnock/files/2013/10/TV-shutterstock_2330131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692" t="4808"/>
            <a:stretch/>
          </p:blipFill>
          <p:spPr bwMode="auto">
            <a:xfrm>
              <a:off x="493345" y="814428"/>
              <a:ext cx="1792850" cy="14791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55167" y="465955"/>
              <a:ext cx="1406799" cy="693970"/>
            </a:xfrm>
            <a:prstGeom prst="rect">
              <a:avLst/>
            </a:prstGeom>
            <a:noFill/>
          </p:spPr>
          <p:txBody>
            <a:bodyPr wrap="none" rtlCol="0">
              <a:spAutoFit/>
            </a:bodyPr>
            <a:lstStyle/>
            <a:p>
              <a:r>
                <a:rPr lang="en-US" sz="3921" dirty="0">
                  <a:gradFill>
                    <a:gsLst>
                      <a:gs pos="0">
                        <a:schemeClr val="tx1">
                          <a:lumMod val="75000"/>
                          <a:lumOff val="25000"/>
                        </a:schemeClr>
                      </a:gs>
                      <a:gs pos="100000">
                        <a:schemeClr val="tx1">
                          <a:lumMod val="75000"/>
                          <a:lumOff val="25000"/>
                        </a:schemeClr>
                      </a:gs>
                    </a:gsLst>
                    <a:lin ang="5400000" scaled="0"/>
                  </a:gradFill>
                </a:rPr>
                <a:t>2013 </a:t>
              </a:r>
            </a:p>
          </p:txBody>
        </p:sp>
        <p:sp>
          <p:nvSpPr>
            <p:cNvPr id="5" name="TextBox 4"/>
            <p:cNvSpPr txBox="1"/>
            <p:nvPr/>
          </p:nvSpPr>
          <p:spPr>
            <a:xfrm>
              <a:off x="1912685" y="1618964"/>
              <a:ext cx="2483372" cy="695703"/>
            </a:xfrm>
            <a:prstGeom prst="rect">
              <a:avLst/>
            </a:prstGeom>
            <a:noFill/>
          </p:spPr>
          <p:txBody>
            <a:bodyPr wrap="none" rtlCol="0">
              <a:spAutoFit/>
            </a:bodyPr>
            <a:lstStyle/>
            <a:p>
              <a:r>
                <a:rPr lang="en-US" sz="3921" dirty="0">
                  <a:solidFill>
                    <a:srgbClr val="00B0F0"/>
                  </a:solidFill>
                  <a:latin typeface="Arial Rounded MT Bold" panose="020F0704030504030204" pitchFamily="34" charset="0"/>
                </a:rPr>
                <a:t>152 </a:t>
              </a:r>
              <a:r>
                <a:rPr lang="en-US" sz="3137" dirty="0" smtClean="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rPr>
                <a:t>million</a:t>
              </a:r>
              <a:endParaRPr lang="en-US" sz="3137" dirty="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endParaRPr>
            </a:p>
          </p:txBody>
        </p:sp>
        <p:pic>
          <p:nvPicPr>
            <p:cNvPr id="1028" name="Picture 4" descr="http://www.harrisinteractive.com/uk/Portals/uk/UKImages/Connected%20TV.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600" y="2549571"/>
              <a:ext cx="1340697" cy="10652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006249" y="3175445"/>
              <a:ext cx="2042547" cy="575094"/>
            </a:xfrm>
            <a:prstGeom prst="rect">
              <a:avLst/>
            </a:prstGeom>
            <a:noFill/>
          </p:spPr>
          <p:txBody>
            <a:bodyPr wrap="none" rtlCol="0">
              <a:spAutoFit/>
            </a:bodyPr>
            <a:lstStyle/>
            <a:p>
              <a:r>
                <a:rPr lang="en-US" sz="3137" dirty="0">
                  <a:solidFill>
                    <a:srgbClr val="00B0F0"/>
                  </a:solidFill>
                  <a:latin typeface="Arial Rounded MT Bold" panose="020F0704030504030204" pitchFamily="34" charset="0"/>
                </a:rPr>
                <a:t>75</a:t>
              </a:r>
              <a:r>
                <a:rPr lang="en-US" sz="3137" dirty="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rPr>
                <a:t> </a:t>
              </a:r>
              <a:r>
                <a:rPr lang="en-US" sz="3137" dirty="0" smtClean="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rPr>
                <a:t>million</a:t>
              </a:r>
              <a:endParaRPr lang="en-US" sz="3137" dirty="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endParaRPr>
            </a:p>
          </p:txBody>
        </p:sp>
        <p:pic>
          <p:nvPicPr>
            <p:cNvPr id="1030" name="Picture 6" descr="http://a.abcnews.com/images/Technology/ht_roku2_xs_paired_nt_120510_wblog.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345" y="3851491"/>
              <a:ext cx="1512904" cy="85140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006249" y="4310510"/>
              <a:ext cx="2042547" cy="575094"/>
            </a:xfrm>
            <a:prstGeom prst="rect">
              <a:avLst/>
            </a:prstGeom>
            <a:noFill/>
          </p:spPr>
          <p:txBody>
            <a:bodyPr wrap="none" rtlCol="0">
              <a:spAutoFit/>
            </a:bodyPr>
            <a:lstStyle/>
            <a:p>
              <a:r>
                <a:rPr lang="en-US" sz="3137" dirty="0">
                  <a:solidFill>
                    <a:srgbClr val="00B0F0"/>
                  </a:solidFill>
                  <a:latin typeface="Arial Rounded MT Bold" panose="020F0704030504030204" pitchFamily="34" charset="0"/>
                </a:rPr>
                <a:t>30</a:t>
              </a:r>
              <a:r>
                <a:rPr lang="en-US" sz="3137" dirty="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rPr>
                <a:t> </a:t>
              </a:r>
              <a:r>
                <a:rPr lang="en-US" sz="3137" dirty="0" smtClean="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rPr>
                <a:t>million</a:t>
              </a:r>
              <a:endParaRPr lang="en-US" sz="3137" dirty="0">
                <a:gradFill>
                  <a:gsLst>
                    <a:gs pos="0">
                      <a:schemeClr val="tx1">
                        <a:lumMod val="75000"/>
                        <a:lumOff val="25000"/>
                      </a:schemeClr>
                    </a:gs>
                    <a:gs pos="100000">
                      <a:schemeClr val="tx1">
                        <a:lumMod val="75000"/>
                        <a:lumOff val="25000"/>
                      </a:schemeClr>
                    </a:gs>
                  </a:gsLst>
                  <a:lin ang="5400000" scaled="0"/>
                </a:gradFill>
                <a:latin typeface="Arial Rounded MT Bold" panose="020F0704030504030204" pitchFamily="34" charset="0"/>
              </a:endParaRPr>
            </a:p>
          </p:txBody>
        </p:sp>
        <p:pic>
          <p:nvPicPr>
            <p:cNvPr id="11" name="Picture 6" descr="http://cdn.n4bb.com/wp-content/uploads/2012/12/netflix-logo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51721" y="3979467"/>
              <a:ext cx="1278298" cy="71904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1.wikia.nocookie.net/__cb20100124234436/lostpedia/images/3/3c/Hulu-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31201" y="3945383"/>
              <a:ext cx="1772535" cy="7880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968524" y="1299287"/>
              <a:ext cx="1896916" cy="452590"/>
            </a:xfrm>
            <a:prstGeom prst="rect">
              <a:avLst/>
            </a:prstGeom>
            <a:noFill/>
          </p:spPr>
          <p:txBody>
            <a:bodyPr wrap="none" rtlCol="0">
              <a:spAutoFit/>
            </a:bodyPr>
            <a:lstStyle/>
            <a:p>
              <a:r>
                <a:rPr lang="en-US" sz="2353" dirty="0">
                  <a:solidFill>
                    <a:srgbClr val="000000"/>
                  </a:solidFill>
                  <a:latin typeface="+mj-lt"/>
                  <a:ea typeface="+mj-ea"/>
                  <a:cs typeface="+mj-cs"/>
                </a:rPr>
                <a:t>Traditional TV</a:t>
              </a:r>
            </a:p>
          </p:txBody>
        </p:sp>
        <p:sp>
          <p:nvSpPr>
            <p:cNvPr id="16" name="TextBox 15"/>
            <p:cNvSpPr txBox="1"/>
            <p:nvPr/>
          </p:nvSpPr>
          <p:spPr>
            <a:xfrm>
              <a:off x="1968524" y="2837613"/>
              <a:ext cx="1988565" cy="452590"/>
            </a:xfrm>
            <a:prstGeom prst="rect">
              <a:avLst/>
            </a:prstGeom>
            <a:noFill/>
          </p:spPr>
          <p:txBody>
            <a:bodyPr wrap="none" rtlCol="0">
              <a:spAutoFit/>
            </a:bodyPr>
            <a:lstStyle/>
            <a:p>
              <a:r>
                <a:rPr lang="en-US" sz="2353" dirty="0">
                  <a:solidFill>
                    <a:srgbClr val="000000"/>
                  </a:solidFill>
                  <a:latin typeface="+mj-lt"/>
                  <a:ea typeface="+mj-ea"/>
                  <a:cs typeface="+mj-cs"/>
                </a:rPr>
                <a:t>Connected TV</a:t>
              </a:r>
            </a:p>
          </p:txBody>
        </p:sp>
        <p:sp>
          <p:nvSpPr>
            <p:cNvPr id="17" name="TextBox 16"/>
            <p:cNvSpPr txBox="1"/>
            <p:nvPr/>
          </p:nvSpPr>
          <p:spPr>
            <a:xfrm>
              <a:off x="1968523" y="4027832"/>
              <a:ext cx="2439521" cy="452590"/>
            </a:xfrm>
            <a:prstGeom prst="rect">
              <a:avLst/>
            </a:prstGeom>
            <a:noFill/>
          </p:spPr>
          <p:txBody>
            <a:bodyPr wrap="none" rtlCol="0">
              <a:spAutoFit/>
            </a:bodyPr>
            <a:lstStyle/>
            <a:p>
              <a:r>
                <a:rPr lang="en-US" sz="2353" dirty="0">
                  <a:solidFill>
                    <a:srgbClr val="000000"/>
                  </a:solidFill>
                  <a:latin typeface="+mj-lt"/>
                  <a:ea typeface="+mj-ea"/>
                  <a:cs typeface="+mj-cs"/>
                </a:rPr>
                <a:t>Streaming gadget</a:t>
              </a:r>
            </a:p>
          </p:txBody>
        </p:sp>
        <p:pic>
          <p:nvPicPr>
            <p:cNvPr id="18" name="Picture 8" descr="http://www.zanda.com/resources/item/48010700000036/1024x768/Comcast_Xfinity_logo.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6221" t="37391" r="25342" b="37609"/>
            <a:stretch/>
          </p:blipFill>
          <p:spPr bwMode="auto">
            <a:xfrm>
              <a:off x="5573085" y="1182385"/>
              <a:ext cx="2016956" cy="78075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http://www.geo-tel.com/wp-content/uploads/2013/05/Time-Warner-Cabl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9810" b="29983"/>
            <a:stretch/>
          </p:blipFill>
          <p:spPr bwMode="auto">
            <a:xfrm>
              <a:off x="7704723" y="1181755"/>
              <a:ext cx="1943364" cy="78138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cnet3.cbsistatic.com/hub/i/2011/07/05/be08fd9c-fdc1-11e2-8c7c-d4ae52e62bcc/ad0f1fd84045c675fbd150ae422b8f33/verizon-wireless_270x178.jpg"/>
            <p:cNvPicPr>
              <a:picLocks noChangeAspect="1" noChangeArrowheads="1"/>
            </p:cNvPicPr>
            <p:nvPr/>
          </p:nvPicPr>
          <p:blipFill rotWithShape="1">
            <a:blip r:embed="rId10">
              <a:extLst>
                <a:ext uri="{28A0092B-C50C-407E-A947-70E740481C1C}">
                  <a14:useLocalDpi xmlns:a14="http://schemas.microsoft.com/office/drawing/2010/main" val="0"/>
                </a:ext>
              </a:extLst>
            </a:blip>
            <a:srcRect t="20225" b="16854"/>
            <a:stretch/>
          </p:blipFill>
          <p:spPr bwMode="auto">
            <a:xfrm>
              <a:off x="9782805" y="1182157"/>
              <a:ext cx="1936876" cy="80344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images.intomobile.com/wp-content/uploads/2012/08/amazon-instant-video-logo.jpg"/>
            <p:cNvPicPr>
              <a:picLocks noChangeAspect="1" noChangeArrowheads="1"/>
            </p:cNvPicPr>
            <p:nvPr/>
          </p:nvPicPr>
          <p:blipFill rotWithShape="1">
            <a:blip r:embed="rId11">
              <a:extLst>
                <a:ext uri="{28A0092B-C50C-407E-A947-70E740481C1C}">
                  <a14:useLocalDpi xmlns:a14="http://schemas.microsoft.com/office/drawing/2010/main" val="0"/>
                </a:ext>
              </a:extLst>
            </a:blip>
            <a:srcRect l="15417" t="33627" r="16583" b="31079"/>
            <a:stretch/>
          </p:blipFill>
          <p:spPr bwMode="auto">
            <a:xfrm>
              <a:off x="9426307" y="4082638"/>
              <a:ext cx="2016956" cy="593223"/>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Straight Connector 19"/>
            <p:cNvCxnSpPr/>
            <p:nvPr/>
          </p:nvCxnSpPr>
          <p:spPr>
            <a:xfrm flipV="1">
              <a:off x="343941" y="2438468"/>
              <a:ext cx="4267309" cy="19406"/>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063238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3356850"/>
            <a:ext cx="12191999" cy="3500663"/>
          </a:xfrm>
          <a:prstGeom prst="rect">
            <a:avLst/>
          </a:prstGeom>
          <a:solidFill>
            <a:srgbClr val="00BCF2">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642" tIns="89642" rIns="33620" bIns="33620" rtlCol="0" anchor="t" anchorCtr="0"/>
          <a:lstStyle/>
          <a:p>
            <a:pPr algn="ctr" defTabSz="914038"/>
            <a:endParaRPr lang="en-US" sz="1568" spc="-1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a:xfrm>
            <a:off x="471411" y="3529804"/>
            <a:ext cx="6456817" cy="633625"/>
          </a:xfrm>
          <a:prstGeom prst="rect">
            <a:avLst/>
          </a:prstGeom>
        </p:spPr>
        <p:txBody>
          <a:bodyPr wrap="none">
            <a:spAutoFit/>
          </a:bodyPr>
          <a:lstStyle/>
          <a:p>
            <a:r>
              <a:rPr lang="en-US" sz="3529" dirty="0">
                <a:solidFill>
                  <a:srgbClr val="FFFFFF"/>
                </a:solidFill>
                <a:latin typeface="Segoe UI Light"/>
              </a:rPr>
              <a:t>More Screens = More Viewership</a:t>
            </a:r>
          </a:p>
        </p:txBody>
      </p:sp>
      <p:sp>
        <p:nvSpPr>
          <p:cNvPr id="2" name="Rectangle 1"/>
          <p:cNvSpPr/>
          <p:nvPr/>
        </p:nvSpPr>
        <p:spPr>
          <a:xfrm>
            <a:off x="471411" y="1494802"/>
            <a:ext cx="11263389" cy="1200329"/>
          </a:xfrm>
          <a:prstGeom prst="rect">
            <a:avLst/>
          </a:prstGeom>
        </p:spPr>
        <p:txBody>
          <a:bodyPr wrap="square">
            <a:spAutoFit/>
          </a:bodyPr>
          <a:lstStyle/>
          <a:p>
            <a:pPr marL="3112" defTabSz="914367"/>
            <a:r>
              <a:rPr lang="en-US" sz="3600" dirty="0">
                <a:solidFill>
                  <a:schemeClr val="bg1"/>
                </a:solidFill>
              </a:rPr>
              <a:t>Viewers who consume on 4 devices WATCH 42% MORE television than those who only watch TV only</a:t>
            </a:r>
          </a:p>
        </p:txBody>
      </p:sp>
    </p:spTree>
    <p:extLst>
      <p:ext uri="{BB962C8B-B14F-4D97-AF65-F5344CB8AC3E}">
        <p14:creationId xmlns:p14="http://schemas.microsoft.com/office/powerpoint/2010/main" val="190401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rved Right Arrow 19"/>
          <p:cNvSpPr/>
          <p:nvPr/>
        </p:nvSpPr>
        <p:spPr bwMode="auto">
          <a:xfrm rot="10950685">
            <a:off x="9282196" y="1370158"/>
            <a:ext cx="1817854" cy="3652335"/>
          </a:xfrm>
          <a:prstGeom prst="curvedRightArrow">
            <a:avLst>
              <a:gd name="adj1" fmla="val 25000"/>
              <a:gd name="adj2" fmla="val 36485"/>
              <a:gd name="adj3" fmla="val 22122"/>
            </a:avLst>
          </a:prstGeom>
          <a:solidFill>
            <a:schemeClr val="tx2">
              <a:alpha val="2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924"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9" name="Curved Right Arrow 18"/>
          <p:cNvSpPr/>
          <p:nvPr/>
        </p:nvSpPr>
        <p:spPr bwMode="auto">
          <a:xfrm>
            <a:off x="6661347" y="1530470"/>
            <a:ext cx="1817854" cy="3652335"/>
          </a:xfrm>
          <a:prstGeom prst="curvedRightArrow">
            <a:avLst>
              <a:gd name="adj1" fmla="val 25000"/>
              <a:gd name="adj2" fmla="val 36485"/>
              <a:gd name="adj3" fmla="val 22122"/>
            </a:avLst>
          </a:prstGeom>
          <a:solidFill>
            <a:schemeClr val="tx2">
              <a:alpha val="2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924"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8" name="Curved Right Arrow 17"/>
          <p:cNvSpPr/>
          <p:nvPr/>
        </p:nvSpPr>
        <p:spPr bwMode="auto">
          <a:xfrm rot="10800000">
            <a:off x="9010988" y="1412715"/>
            <a:ext cx="2127631" cy="3499955"/>
          </a:xfrm>
          <a:prstGeom prst="curvedRightArrow">
            <a:avLst>
              <a:gd name="adj1" fmla="val 23536"/>
              <a:gd name="adj2" fmla="val 40587"/>
              <a:gd name="adj3" fmla="val 27804"/>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924"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7" name="Curved Right Arrow 6"/>
          <p:cNvSpPr/>
          <p:nvPr/>
        </p:nvSpPr>
        <p:spPr bwMode="auto">
          <a:xfrm>
            <a:off x="6705454" y="1867127"/>
            <a:ext cx="1621369" cy="3045543"/>
          </a:xfrm>
          <a:prstGeom prst="curvedRightArrow">
            <a:avLst>
              <a:gd name="adj1" fmla="val 25000"/>
              <a:gd name="adj2" fmla="val 36485"/>
              <a:gd name="adj3" fmla="val 22122"/>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924"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a:t>C</a:t>
            </a:r>
            <a:r>
              <a:rPr lang="en-US" dirty="0" smtClean="0"/>
              <a:t>hallenges</a:t>
            </a:r>
            <a:endParaRPr lang="en-US" dirty="0"/>
          </a:p>
        </p:txBody>
      </p:sp>
      <p:sp>
        <p:nvSpPr>
          <p:cNvPr id="8" name="Text Placeholder 7"/>
          <p:cNvSpPr>
            <a:spLocks noGrp="1"/>
          </p:cNvSpPr>
          <p:nvPr>
            <p:ph type="body" sz="quarter" idx="10"/>
          </p:nvPr>
        </p:nvSpPr>
        <p:spPr>
          <a:xfrm>
            <a:off x="269239" y="1143016"/>
            <a:ext cx="11653523" cy="5377755"/>
          </a:xfrm>
        </p:spPr>
        <p:txBody>
          <a:bodyPr/>
          <a:lstStyle/>
          <a:p>
            <a:pPr marL="460286" indent="-460286">
              <a:buSzPct val="80000"/>
              <a:buBlip>
                <a:blip r:embed="rId3"/>
              </a:buBlip>
            </a:pPr>
            <a:r>
              <a:rPr lang="en-US" dirty="0"/>
              <a:t>Infrastructure costs</a:t>
            </a:r>
          </a:p>
          <a:p>
            <a:pPr marL="460286" indent="-460286">
              <a:buSzPct val="80000"/>
              <a:buBlip>
                <a:blip r:embed="rId3"/>
              </a:buBlip>
            </a:pPr>
            <a:r>
              <a:rPr lang="en-US" dirty="0"/>
              <a:t>Managing costs</a:t>
            </a:r>
          </a:p>
          <a:p>
            <a:pPr marL="460286" indent="-460286">
              <a:buSzPct val="80000"/>
              <a:buBlip>
                <a:blip r:embed="rId3"/>
              </a:buBlip>
            </a:pPr>
            <a:r>
              <a:rPr lang="en-US" dirty="0"/>
              <a:t>Monetizing contents</a:t>
            </a:r>
          </a:p>
          <a:p>
            <a:pPr marL="460286" indent="-460286">
              <a:buSzPct val="80000"/>
              <a:buBlip>
                <a:blip r:embed="rId3"/>
              </a:buBlip>
            </a:pPr>
            <a:r>
              <a:rPr lang="en-US" dirty="0"/>
              <a:t>Digital Rights Management </a:t>
            </a:r>
          </a:p>
          <a:p>
            <a:pPr marL="460286" indent="-460286">
              <a:buSzPct val="80000"/>
              <a:buBlip>
                <a:blip r:embed="rId3"/>
              </a:buBlip>
            </a:pPr>
            <a:r>
              <a:rPr lang="en-US" dirty="0"/>
              <a:t>Security  </a:t>
            </a:r>
          </a:p>
          <a:p>
            <a:endParaRPr lang="en-US" dirty="0"/>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8895" y="3489592"/>
            <a:ext cx="1447595" cy="79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7540512" y="1139859"/>
            <a:ext cx="1438071" cy="828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86517" y="1512283"/>
            <a:ext cx="1750131" cy="1254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7540512" y="3850985"/>
            <a:ext cx="2335968" cy="1708177"/>
            <a:chOff x="3957124" y="2500381"/>
            <a:chExt cx="4101527" cy="2999242"/>
          </a:xfrm>
        </p:grpSpPr>
        <p:pic>
          <p:nvPicPr>
            <p:cNvPr id="64516" name="Picture 4" descr="http://www.xda-developers.com/wp-content/uploads/2012/06/microsoft-surface-pro-windows-8-tbalet-0.jpg?f39ce1"/>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140" b="93162" l="5625" r="95417"/>
                      </a14:imgEffect>
                    </a14:imgLayer>
                  </a14:imgProps>
                </a:ext>
                <a:ext uri="{28A0092B-C50C-407E-A947-70E740481C1C}">
                  <a14:useLocalDpi xmlns:a14="http://schemas.microsoft.com/office/drawing/2010/main" val="0"/>
                </a:ext>
              </a:extLst>
            </a:blip>
            <a:srcRect/>
            <a:stretch>
              <a:fillRect/>
            </a:stretch>
          </p:blipFill>
          <p:spPr bwMode="auto">
            <a:xfrm>
              <a:off x="3957124" y="2500381"/>
              <a:ext cx="4101527" cy="2999242"/>
            </a:xfrm>
            <a:prstGeom prst="rect">
              <a:avLst/>
            </a:prstGeom>
            <a:noFill/>
            <a:extLst>
              <a:ext uri="{909E8E84-426E-40DD-AFC4-6F175D3DCCD1}">
                <a14:hiddenFill xmlns:a14="http://schemas.microsoft.com/office/drawing/2010/main">
                  <a:solidFill>
                    <a:srgbClr val="FFFFFF"/>
                  </a:solidFill>
                </a14:hiddenFill>
              </a:ext>
            </a:extLst>
          </p:spPr>
        </p:pic>
        <p:pic>
          <p:nvPicPr>
            <p:cNvPr id="64514" name="Picture 2" descr="http://mingfeiy.com/wp-content/uploads/2012/08/Ad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668494">
              <a:off x="5309854" y="2818842"/>
              <a:ext cx="1948525" cy="1317089"/>
            </a:xfrm>
            <a:prstGeom prst="rect">
              <a:avLst/>
            </a:prstGeom>
            <a:noFill/>
            <a:extLst>
              <a:ext uri="{909E8E84-426E-40DD-AFC4-6F175D3DCCD1}">
                <a14:hiddenFill xmlns:a14="http://schemas.microsoft.com/office/drawing/2010/main">
                  <a:solidFill>
                    <a:srgbClr val="FFFFFF"/>
                  </a:solidFill>
                </a14:hiddenFill>
              </a:ext>
            </a:extLst>
          </p:spPr>
        </p:pic>
      </p:grpSp>
      <p:pic>
        <p:nvPicPr>
          <p:cNvPr id="64518" name="Picture 6" descr="http://www.notebookcheck.net/typo3temp/pics/88a53b46af.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2167" l="1000" r="94000"/>
                    </a14:imgEffect>
                  </a14:imgLayer>
                </a14:imgProps>
              </a:ext>
              <a:ext uri="{28A0092B-C50C-407E-A947-70E740481C1C}">
                <a14:useLocalDpi xmlns:a14="http://schemas.microsoft.com/office/drawing/2010/main" val="0"/>
              </a:ext>
            </a:extLst>
          </a:blip>
          <a:srcRect/>
          <a:stretch>
            <a:fillRect/>
          </a:stretch>
        </p:blipFill>
        <p:spPr bwMode="auto">
          <a:xfrm>
            <a:off x="9986518" y="3370915"/>
            <a:ext cx="2194873" cy="164615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1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9560171" y="5121666"/>
            <a:ext cx="341490" cy="341490"/>
          </a:xfrm>
          <a:prstGeom prst="rect">
            <a:avLst/>
          </a:prstGeom>
        </p:spPr>
      </p:pic>
      <p:pic>
        <p:nvPicPr>
          <p:cNvPr id="12" name="Picture 11"/>
          <p:cNvPicPr>
            <a:picLocks noChangeAspect="1"/>
          </p:cNvPicPr>
          <p:nvPr/>
        </p:nvPicPr>
        <p:blipFill>
          <a:blip r:embed="rId13" cstate="screen">
            <a:biLevel thresh="75000"/>
            <a:extLst>
              <a:ext uri="{BEBA8EAE-BF5A-486C-A8C5-ECC9F3942E4B}">
                <a14:imgProps xmlns:a14="http://schemas.microsoft.com/office/drawing/2010/main">
                  <a14:imgLayer r:embed="rId14">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9990852" y="5132840"/>
            <a:ext cx="246607" cy="319139"/>
          </a:xfrm>
          <a:prstGeom prst="rect">
            <a:avLst/>
          </a:prstGeom>
        </p:spPr>
      </p:pic>
      <p:pic>
        <p:nvPicPr>
          <p:cNvPr id="13" name="Picture 2" descr="http://files.softicons.com/download/system-icons/android-friends-icons-by-rich-d/png/512/Android.png"/>
          <p:cNvPicPr>
            <a:picLocks noChangeAspect="1" noChangeArrowheads="1"/>
          </p:cNvPicPr>
          <p:nvPr/>
        </p:nvPicPr>
        <p:blipFill>
          <a:blip r:embed="rId15" cstate="print">
            <a:extLst>
              <a:ext uri="{BEBA8EAE-BF5A-486C-A8C5-ECC9F3942E4B}">
                <a14:imgProps xmlns:a14="http://schemas.microsoft.com/office/drawing/2010/main">
                  <a14:imgLayer r:embed="rId16">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10318763" y="5132841"/>
            <a:ext cx="283692" cy="28369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711538" y="5121665"/>
            <a:ext cx="343596" cy="351066"/>
          </a:xfrm>
          <a:prstGeom prst="rect">
            <a:avLst/>
          </a:prstGeom>
          <a:noFill/>
          <a:ln>
            <a:noFill/>
          </a:ln>
        </p:spPr>
      </p:pic>
      <p:sp>
        <p:nvSpPr>
          <p:cNvPr id="3" name="TextBox 2"/>
          <p:cNvSpPr txBox="1"/>
          <p:nvPr/>
        </p:nvSpPr>
        <p:spPr>
          <a:xfrm>
            <a:off x="7999995" y="5495038"/>
            <a:ext cx="3844707" cy="276999"/>
          </a:xfrm>
          <a:prstGeom prst="rect">
            <a:avLst/>
          </a:prstGeom>
          <a:noFill/>
        </p:spPr>
        <p:txBody>
          <a:bodyPr wrap="none" lIns="0" tIns="0" rIns="0" bIns="0" rtlCol="0">
            <a:spAutoFit/>
          </a:bodyPr>
          <a:lstStyle/>
          <a:p>
            <a:pPr>
              <a:lnSpc>
                <a:spcPct val="90000"/>
              </a:lnSpc>
              <a:spcBef>
                <a:spcPct val="20000"/>
              </a:spcBef>
              <a:buSzPct val="80000"/>
            </a:pPr>
            <a:r>
              <a:rPr lang="en-US" sz="2000" dirty="0">
                <a:solidFill>
                  <a:schemeClr val="bg1"/>
                </a:solidFill>
              </a:rPr>
              <a:t>Multiple formats, multiple bitrates</a:t>
            </a:r>
          </a:p>
        </p:txBody>
      </p:sp>
      <p:sp>
        <p:nvSpPr>
          <p:cNvPr id="5" name="Rectangle 4"/>
          <p:cNvSpPr/>
          <p:nvPr/>
        </p:nvSpPr>
        <p:spPr>
          <a:xfrm rot="21340432">
            <a:off x="6962158" y="2930556"/>
            <a:ext cx="4059124" cy="707886"/>
          </a:xfrm>
          <a:prstGeom prst="rect">
            <a:avLst/>
          </a:prstGeom>
          <a:noFill/>
        </p:spPr>
        <p:style>
          <a:lnRef idx="0">
            <a:scrgbClr r="0" g="0" b="0"/>
          </a:lnRef>
          <a:fillRef idx="1001">
            <a:schemeClr val="lt1"/>
          </a:fillRef>
          <a:effectRef idx="0">
            <a:scrgbClr r="0" g="0" b="0"/>
          </a:effectRef>
          <a:fontRef idx="major"/>
        </p:style>
        <p:txBody>
          <a:bodyPr wrap="none">
            <a:spAutoFit/>
          </a:bodyPr>
          <a:lstStyle/>
          <a:p>
            <a:pPr algn="ctr"/>
            <a:r>
              <a:rPr lang="en-US" sz="2000" dirty="0">
                <a:solidFill>
                  <a:schemeClr val="bg1"/>
                </a:solidFill>
                <a:latin typeface="Segoe UI"/>
              </a:rPr>
              <a:t>High Quality videos for any device</a:t>
            </a:r>
          </a:p>
          <a:p>
            <a:pPr algn="ctr"/>
            <a:r>
              <a:rPr lang="en-US" sz="2000" dirty="0">
                <a:solidFill>
                  <a:schemeClr val="bg1"/>
                </a:solidFill>
                <a:latin typeface="Segoe UI"/>
              </a:rPr>
              <a:t>Anywhere and Anytime </a:t>
            </a:r>
          </a:p>
        </p:txBody>
      </p:sp>
      <p:sp>
        <p:nvSpPr>
          <p:cNvPr id="21" name="Rectangle 20"/>
          <p:cNvSpPr/>
          <p:nvPr/>
        </p:nvSpPr>
        <p:spPr>
          <a:xfrm rot="21340432">
            <a:off x="4370071" y="4639708"/>
            <a:ext cx="3578155" cy="1900875"/>
          </a:xfrm>
          <a:prstGeom prst="rect">
            <a:avLst/>
          </a:prstGeom>
          <a:noFill/>
        </p:spPr>
        <p:style>
          <a:lnRef idx="0">
            <a:scrgbClr r="0" g="0" b="0"/>
          </a:lnRef>
          <a:fillRef idx="1001">
            <a:schemeClr val="lt1"/>
          </a:fillRef>
          <a:effectRef idx="0">
            <a:scrgbClr r="0" g="0" b="0"/>
          </a:effectRef>
          <a:fontRef idx="major"/>
        </p:style>
        <p:txBody>
          <a:bodyPr wrap="square">
            <a:spAutoFit/>
          </a:bodyPr>
          <a:lstStyle/>
          <a:p>
            <a:pPr algn="ctr" defTabSz="914367"/>
            <a:r>
              <a:rPr lang="en-US" sz="3921" b="1" dirty="0">
                <a:solidFill>
                  <a:srgbClr val="FFC000"/>
                </a:solidFill>
                <a:latin typeface="Segoe UI"/>
              </a:rPr>
              <a:t>Agile, Scalable,</a:t>
            </a:r>
          </a:p>
          <a:p>
            <a:pPr algn="ctr" defTabSz="914367"/>
            <a:r>
              <a:rPr lang="en-US" sz="3921" b="1" dirty="0">
                <a:solidFill>
                  <a:srgbClr val="FFC000"/>
                </a:solidFill>
                <a:latin typeface="Segoe UI"/>
              </a:rPr>
              <a:t>Cost-Effective </a:t>
            </a:r>
          </a:p>
        </p:txBody>
      </p:sp>
    </p:spTree>
    <p:extLst>
      <p:ext uri="{BB962C8B-B14F-4D97-AF65-F5344CB8AC3E}">
        <p14:creationId xmlns:p14="http://schemas.microsoft.com/office/powerpoint/2010/main" val="3504071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nodeType="withEffect">
                                  <p:stCondLst>
                                    <p:cond delay="0"/>
                                  </p:stCondLst>
                                  <p:childTnLst>
                                    <p:set>
                                      <p:cBhvr>
                                        <p:cTn id="30" dur="1" fill="hold">
                                          <p:stCondLst>
                                            <p:cond delay="0"/>
                                          </p:stCondLst>
                                        </p:cTn>
                                        <p:tgtEl>
                                          <p:spTgt spid="64518"/>
                                        </p:tgtEl>
                                        <p:attrNameLst>
                                          <p:attrName>style.visibility</p:attrName>
                                        </p:attrNameLst>
                                      </p:cBhvr>
                                      <p:to>
                                        <p:strVal val="visible"/>
                                      </p:to>
                                    </p:set>
                                    <p:animEffect transition="in" filter="fade">
                                      <p:cBhvr>
                                        <p:cTn id="31" dur="500"/>
                                        <p:tgtEl>
                                          <p:spTgt spid="645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8">
                                            <p:txEl>
                                              <p:pRg st="0" end="0"/>
                                            </p:txEl>
                                          </p:spTgt>
                                        </p:tgtEl>
                                        <p:attrNameLst>
                                          <p:attrName>style.visibility</p:attrName>
                                        </p:attrNameLst>
                                      </p:cBhvr>
                                      <p:to>
                                        <p:strVal val="visible"/>
                                      </p:to>
                                    </p:set>
                                    <p:animEffect transition="in" filter="fade">
                                      <p:cBhvr>
                                        <p:cTn id="56" dur="500"/>
                                        <p:tgtEl>
                                          <p:spTgt spid="8">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xEl>
                                              <p:pRg st="1" end="1"/>
                                            </p:txEl>
                                          </p:spTgt>
                                        </p:tgtEl>
                                        <p:attrNameLst>
                                          <p:attrName>style.visibility</p:attrName>
                                        </p:attrNameLst>
                                      </p:cBhvr>
                                      <p:to>
                                        <p:strVal val="visible"/>
                                      </p:to>
                                    </p:set>
                                    <p:animEffect transition="in" filter="fade">
                                      <p:cBhvr>
                                        <p:cTn id="59" dur="500"/>
                                        <p:tgtEl>
                                          <p:spTgt spid="8">
                                            <p:txEl>
                                              <p:pRg st="1" end="1"/>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
                                            <p:txEl>
                                              <p:pRg st="2" end="2"/>
                                            </p:txEl>
                                          </p:spTgt>
                                        </p:tgtEl>
                                        <p:attrNameLst>
                                          <p:attrName>style.visibility</p:attrName>
                                        </p:attrNameLst>
                                      </p:cBhvr>
                                      <p:to>
                                        <p:strVal val="visible"/>
                                      </p:to>
                                    </p:set>
                                    <p:animEffect transition="in" filter="fade">
                                      <p:cBhvr>
                                        <p:cTn id="62" dur="500"/>
                                        <p:tgtEl>
                                          <p:spTgt spid="8">
                                            <p:txEl>
                                              <p:pRg st="2" end="2"/>
                                            </p:tx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
                                            <p:txEl>
                                              <p:pRg st="3" end="3"/>
                                            </p:txEl>
                                          </p:spTgt>
                                        </p:tgtEl>
                                        <p:attrNameLst>
                                          <p:attrName>style.visibility</p:attrName>
                                        </p:attrNameLst>
                                      </p:cBhvr>
                                      <p:to>
                                        <p:strVal val="visible"/>
                                      </p:to>
                                    </p:set>
                                    <p:animEffect transition="in" filter="fade">
                                      <p:cBhvr>
                                        <p:cTn id="65" dur="500"/>
                                        <p:tgtEl>
                                          <p:spTgt spid="8">
                                            <p:txEl>
                                              <p:pRg st="3" end="3"/>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
                                            <p:txEl>
                                              <p:pRg st="4" end="4"/>
                                            </p:txEl>
                                          </p:spTgt>
                                        </p:tgtEl>
                                        <p:attrNameLst>
                                          <p:attrName>style.visibility</p:attrName>
                                        </p:attrNameLst>
                                      </p:cBhvr>
                                      <p:to>
                                        <p:strVal val="visible"/>
                                      </p:to>
                                    </p:set>
                                    <p:animEffect transition="in" filter="fade">
                                      <p:cBhvr>
                                        <p:cTn id="68" dur="500"/>
                                        <p:tgtEl>
                                          <p:spTgt spid="8">
                                            <p:txEl>
                                              <p:pRg st="4" end="4"/>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8" grpId="0" animBg="1"/>
      <p:bldP spid="7" grpId="0" animBg="1"/>
      <p:bldP spid="8" grpId="0" build="p"/>
      <p:bldP spid="3" grpId="0"/>
      <p:bldP spid="5" grpId="0"/>
      <p:bldP spid="21" grpId="0"/>
    </p:bldLst>
  </p:timing>
</p:sld>
</file>

<file path=ppt/theme/theme1.xml><?xml version="1.0" encoding="utf-8"?>
<a:theme xmlns:a="http://schemas.openxmlformats.org/drawingml/2006/main" name="Azure Medium">
  <a:themeElements>
    <a:clrScheme name="Azure Basic">
      <a:dk1>
        <a:srgbClr val="00B0F0"/>
      </a:dk1>
      <a:lt1>
        <a:srgbClr val="FFFFFF"/>
      </a:lt1>
      <a:dk2>
        <a:srgbClr val="44546A"/>
      </a:dk2>
      <a:lt2>
        <a:srgbClr val="FFFFFF"/>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3.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PC14 - Office Video Session.potx" id="{69D5BDCC-0189-48F0-B342-E896D1489FE9}" vid="{49B08827-E040-4AD1-B92C-A64F5E7D814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zure Basic">
    <a:dk1>
      <a:srgbClr val="00B0F0"/>
    </a:dk1>
    <a:lt1>
      <a:srgbClr val="FFFFFF"/>
    </a:lt1>
    <a:dk2>
      <a:srgbClr val="44546A"/>
    </a:dk2>
    <a:lt2>
      <a:srgbClr val="FFFFFF"/>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0680D57E97714ABC97FE14ECB06738" ma:contentTypeVersion="0" ma:contentTypeDescription="Create a new document." ma:contentTypeScope="" ma:versionID="31c8c54f10d7c7ae2d4b5a95d7278957">
  <xsd:schema xmlns:xsd="http://www.w3.org/2001/XMLSchema" xmlns:xs="http://www.w3.org/2001/XMLSchema" xmlns:p="http://schemas.microsoft.com/office/2006/metadata/properties" targetNamespace="http://schemas.microsoft.com/office/2006/metadata/properties" ma:root="true" ma:fieldsID="c172efe14e97bae04ddf4b5b7f9a1b5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B32142-DE2C-423C-A302-95CAC214862A}">
  <ds:schemaRefs>
    <ds:schemaRef ds:uri="http://schemas.microsoft.com/sharepoint/v3/contenttype/forms"/>
  </ds:schemaRefs>
</ds:datastoreItem>
</file>

<file path=customXml/itemProps2.xml><?xml version="1.0" encoding="utf-8"?>
<ds:datastoreItem xmlns:ds="http://schemas.openxmlformats.org/officeDocument/2006/customXml" ds:itemID="{B030EFEA-9AEA-457C-BAA8-93C4281792F5}">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4C3660F7-F465-4F74-9F40-CB9A6217CE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5195</TotalTime>
  <Words>3107</Words>
  <Application>Microsoft Office PowerPoint</Application>
  <PresentationFormat>Widescreen</PresentationFormat>
  <Paragraphs>514</Paragraphs>
  <Slides>48</Slides>
  <Notes>28</Notes>
  <HiddenSlides>1</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48</vt:i4>
      </vt:variant>
    </vt:vector>
  </HeadingPairs>
  <TitlesOfParts>
    <vt:vector size="65" baseType="lpstr">
      <vt:lpstr>メイリオ</vt:lpstr>
      <vt:lpstr>Arial</vt:lpstr>
      <vt:lpstr>Arial Rounded MT Bold</vt:lpstr>
      <vt:lpstr>Calibri</vt:lpstr>
      <vt:lpstr>Calibri Light</vt:lpstr>
      <vt:lpstr>Consolas</vt:lpstr>
      <vt:lpstr>Lucida Handwriting</vt:lpstr>
      <vt:lpstr>Segoe UI</vt:lpstr>
      <vt:lpstr>Segoe UI Light</vt:lpstr>
      <vt:lpstr>Segoe UI Semilight</vt:lpstr>
      <vt:lpstr>Segoe WP</vt:lpstr>
      <vt:lpstr>Tekton Pro</vt:lpstr>
      <vt:lpstr>Trebuchet MS</vt:lpstr>
      <vt:lpstr>Wingdings</vt:lpstr>
      <vt:lpstr>Azure Medium</vt:lpstr>
      <vt:lpstr>1_5-30499_SPC_2014_Exec_Template_16x9</vt:lpstr>
      <vt:lpstr>5-30499_SPC_2014_Exec_Template_16x9</vt:lpstr>
      <vt:lpstr>Build end-to-end video experiences with Azure Media Services</vt:lpstr>
      <vt:lpstr>PowerPoint Presentation</vt:lpstr>
      <vt:lpstr>Agenda</vt:lpstr>
      <vt:lpstr>Video contributes to  57% of internet traffic</vt:lpstr>
      <vt:lpstr>PowerPoint Presentation</vt:lpstr>
      <vt:lpstr>Long form content  over IP delivery</vt:lpstr>
      <vt:lpstr>PowerPoint Presentation</vt:lpstr>
      <vt:lpstr>PowerPoint Presentation</vt:lpstr>
      <vt:lpstr>Challenges</vt:lpstr>
      <vt:lpstr>What is Microsoft Azure Media Services?</vt:lpstr>
      <vt:lpstr>Media Services Architecture</vt:lpstr>
      <vt:lpstr>Video-on-demand Services</vt:lpstr>
      <vt:lpstr>Step 1: Ingest Content</vt:lpstr>
      <vt:lpstr>Step 2: Encode, Package or Encrypt</vt:lpstr>
      <vt:lpstr>PowerPoint Presentation</vt:lpstr>
      <vt:lpstr>Step 3: Deliver Content</vt:lpstr>
      <vt:lpstr>Pricing and SLA</vt:lpstr>
      <vt:lpstr>Microsoft Azure portal  for Media Services</vt:lpstr>
      <vt:lpstr>Media Services APIs and SDKs 1/2</vt:lpstr>
      <vt:lpstr>Media Services APIs and SDKs 2/2</vt:lpstr>
      <vt:lpstr>Feature highlight -   Dynamic Packaging</vt:lpstr>
      <vt:lpstr>Feature highlight- Dynamic packaging Allows you to re-use your encoded content and bring it to various streaming formats without repackaging the content.</vt:lpstr>
      <vt:lpstr>Dynamic packaging  using .NET SDK extension for Media Services </vt:lpstr>
      <vt:lpstr>Useful information - Dynamic Packaging </vt:lpstr>
      <vt:lpstr>Securing your media</vt:lpstr>
      <vt:lpstr>Why do you need to secure your content</vt:lpstr>
      <vt:lpstr>Options with Media Services</vt:lpstr>
      <vt:lpstr>Options with Media Services</vt:lpstr>
      <vt:lpstr>PowerPoint Presentation</vt:lpstr>
      <vt:lpstr>PowerPoint Presentation</vt:lpstr>
      <vt:lpstr>AES Dynamic Encryption with key service </vt:lpstr>
      <vt:lpstr>PowerPoint Presentation</vt:lpstr>
      <vt:lpstr>Useful information – Secure delivery  </vt:lpstr>
      <vt:lpstr>Why do you need to secure your content</vt:lpstr>
      <vt:lpstr>Video for Office 365</vt:lpstr>
      <vt:lpstr>PowerPoint Presentation</vt:lpstr>
      <vt:lpstr>Live Streaming</vt:lpstr>
      <vt:lpstr>Media Services Live</vt:lpstr>
      <vt:lpstr>PowerPoint Presentation</vt:lpstr>
      <vt:lpstr>Live Streaming demo</vt:lpstr>
      <vt:lpstr>PowerPoint Presentation</vt:lpstr>
      <vt:lpstr>Q&amp;A</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nicholas.ian.harris@hotmail.com;yanmf@microsoft.com</dc:creator>
  <cp:lastModifiedBy>Nick Harris</cp:lastModifiedBy>
  <cp:revision>281</cp:revision>
  <cp:lastPrinted>2014-03-26T17:46:13Z</cp:lastPrinted>
  <dcterms:created xsi:type="dcterms:W3CDTF">2014-03-19T23:21:38Z</dcterms:created>
  <dcterms:modified xsi:type="dcterms:W3CDTF">2014-05-28T03:09:35Z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0x010100070680D57E97714ABC97FE14ECB06738</vt:lpwstr>
  </property>
  <property fmtid="{D5CDD505-2E9C-101B-9397-08002B2CF9AE}" pid="3" name="IsMyDocuments">
    <vt:bool>true</vt:bool>
  </property>
</Properties>
</file>